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Roboto Medium"/>
      <p:regular r:id="rId24"/>
      <p:bold r:id="rId25"/>
      <p:italic r:id="rId26"/>
      <p:boldItalic r:id="rId27"/>
    </p:embeddedFont>
    <p:embeddedFont>
      <p:font typeface="Lato"/>
      <p:regular r:id="rId28"/>
      <p:bold r:id="rId29"/>
      <p:italic r:id="rId30"/>
      <p:boldItalic r:id="rId31"/>
    </p:embeddedFont>
    <p:embeddedFont>
      <p:font typeface="Roboto SemiBold"/>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RobotoMedium-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Medium-italic.fntdata"/><Relationship Id="rId25" Type="http://schemas.openxmlformats.org/officeDocument/2006/relationships/font" Target="fonts/RobotoMedium-bold.fntdata"/><Relationship Id="rId28" Type="http://schemas.openxmlformats.org/officeDocument/2006/relationships/font" Target="fonts/Lato-regular.fntdata"/><Relationship Id="rId27" Type="http://schemas.openxmlformats.org/officeDocument/2006/relationships/font" Target="fonts/Roboto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33" Type="http://schemas.openxmlformats.org/officeDocument/2006/relationships/font" Target="fonts/RobotoSemiBold-bold.fntdata"/><Relationship Id="rId10" Type="http://schemas.openxmlformats.org/officeDocument/2006/relationships/slide" Target="slides/slide5.xml"/><Relationship Id="rId32" Type="http://schemas.openxmlformats.org/officeDocument/2006/relationships/font" Target="fonts/RobotoSemiBold-regular.fntdata"/><Relationship Id="rId13" Type="http://schemas.openxmlformats.org/officeDocument/2006/relationships/slide" Target="slides/slide8.xml"/><Relationship Id="rId35" Type="http://schemas.openxmlformats.org/officeDocument/2006/relationships/font" Target="fonts/RobotoSemiBold-boldItalic.fntdata"/><Relationship Id="rId12" Type="http://schemas.openxmlformats.org/officeDocument/2006/relationships/slide" Target="slides/slide7.xml"/><Relationship Id="rId34" Type="http://schemas.openxmlformats.org/officeDocument/2006/relationships/font" Target="fonts/RobotoSemi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tr"/>
              <a:t>Alaattin Keykubat  Efsanesi, Pire Türküsü Efsanesi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600"/>
              </a:spcAft>
              <a:buClr>
                <a:schemeClr val="dk1"/>
              </a:buClr>
              <a:buSzPts val="1100"/>
              <a:buFont typeface="Arial"/>
              <a:buNone/>
            </a:pPr>
            <a:r>
              <a:rPr lang="tr" sz="1200">
                <a:solidFill>
                  <a:schemeClr val="dk1"/>
                </a:solidFill>
                <a:latin typeface="Times New Roman"/>
                <a:ea typeface="Times New Roman"/>
                <a:cs typeface="Times New Roman"/>
                <a:sym typeface="Times New Roman"/>
              </a:rPr>
              <a:t>Efsaneleri oluşturan kültürel unsurları açıklayarak efsanenin içindeki mendil motifinin işlevlerini tespit etmek,, motiflerin anlamlarını açıklayarak atalarımızın duygu ve düşünce dünyasına ulaşmak, bu anlatıları yeni neslin tanımasını sağlamak, kültürel mirası sahibine iletmek asıl amacımızdır.  Efsane türünün gelecek kuşaklara anlatımı ile gerçekleşecek kültürel aktarım gençlerimizin duygu ve hayal dünyasını besleyecektir. Efsaneler değerler eğitimi açısından gelecek nesillere yol gösterici, yön verici olacaktır.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tr" sz="1300">
                <a:solidFill>
                  <a:srgbClr val="595959"/>
                </a:solidFill>
                <a:latin typeface="Lato"/>
                <a:ea typeface="Lato"/>
                <a:cs typeface="Lato"/>
                <a:sym typeface="Lato"/>
              </a:rPr>
              <a:t>Hz. İsa’nın Mendili,    Albastıdan korunma, Albastıyı elinde tutma</a:t>
            </a:r>
            <a:endParaRPr b="1" sz="1300">
              <a:solidFill>
                <a:srgbClr val="595959"/>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b="1" lang="tr" sz="1300">
                <a:solidFill>
                  <a:srgbClr val="595959"/>
                </a:solidFill>
                <a:latin typeface="Lato"/>
                <a:ea typeface="Lato"/>
                <a:cs typeface="Lato"/>
                <a:sym typeface="Lato"/>
              </a:rPr>
              <a:t>                                                                                            </a:t>
            </a:r>
            <a:endParaRPr b="1" sz="1300">
              <a:solidFill>
                <a:srgbClr val="595959"/>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b="1" lang="tr" sz="1300">
                <a:solidFill>
                  <a:srgbClr val="595959"/>
                </a:solidFill>
                <a:latin typeface="Lato"/>
                <a:ea typeface="Lato"/>
                <a:cs typeface="Lato"/>
                <a:sym typeface="Lato"/>
              </a:rPr>
              <a:t>Albastıdan korunma, Albastıyı elinde tutma, Lionel Messi</a:t>
            </a:r>
            <a:endParaRPr b="1" sz="1300">
              <a:solidFill>
                <a:srgbClr val="595959"/>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t/>
            </a:r>
            <a:endParaRPr b="1" sz="1300">
              <a:solidFill>
                <a:srgbClr val="595959"/>
              </a:solidFill>
              <a:latin typeface="Lato"/>
              <a:ea typeface="Lato"/>
              <a:cs typeface="Lato"/>
              <a:sym typeface="Lato"/>
            </a:endParaRPr>
          </a:p>
          <a:p>
            <a:pPr indent="0" lvl="0" marL="0" rtl="0" algn="l">
              <a:lnSpc>
                <a:spcPct val="100000"/>
              </a:lnSpc>
              <a:spcBef>
                <a:spcPts val="1200"/>
              </a:spcBef>
              <a:spcAft>
                <a:spcPts val="0"/>
              </a:spcAft>
              <a:buSzPts val="1100"/>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tr"/>
              <a:t>Kötü ruhların hastalıklara sebep olduğu inancı, Albastı inancı</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4" name="Google Shape;2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21150" y="0"/>
            <a:ext cx="8501700" cy="1832400"/>
          </a:xfrm>
          <a:prstGeom prst="rect">
            <a:avLst/>
          </a:prstGeom>
          <a:noFill/>
          <a:ln>
            <a:noFill/>
          </a:ln>
          <a:effectLst>
            <a:outerShdw blurRad="57150" rotWithShape="0" algn="bl" dir="5400000" dist="19050">
              <a:srgbClr val="000000">
                <a:alpha val="50199"/>
              </a:srgbClr>
            </a:outerShdw>
          </a:effectLst>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tr" sz="3000">
                <a:solidFill>
                  <a:srgbClr val="332F2F"/>
                </a:solidFill>
                <a:latin typeface="Roboto SemiBold"/>
                <a:ea typeface="Roboto SemiBold"/>
                <a:cs typeface="Roboto SemiBold"/>
                <a:sym typeface="Roboto SemiBold"/>
              </a:rPr>
              <a:t>Türk Efsanelerinde</a:t>
            </a:r>
            <a:endParaRPr sz="3000">
              <a:solidFill>
                <a:srgbClr val="332F2F"/>
              </a:solidFill>
              <a:latin typeface="Roboto SemiBold"/>
              <a:ea typeface="Roboto SemiBold"/>
              <a:cs typeface="Roboto SemiBold"/>
              <a:sym typeface="Roboto SemiBold"/>
            </a:endParaRPr>
          </a:p>
          <a:p>
            <a:pPr indent="0" lvl="0" marL="0" rtl="0" algn="ctr">
              <a:lnSpc>
                <a:spcPct val="100000"/>
              </a:lnSpc>
              <a:spcBef>
                <a:spcPts val="0"/>
              </a:spcBef>
              <a:spcAft>
                <a:spcPts val="0"/>
              </a:spcAft>
              <a:buSzPts val="5200"/>
              <a:buNone/>
            </a:pPr>
            <a:r>
              <a:rPr lang="tr" sz="3000">
                <a:solidFill>
                  <a:srgbClr val="332F2F"/>
                </a:solidFill>
                <a:latin typeface="Roboto SemiBold"/>
                <a:ea typeface="Roboto SemiBold"/>
                <a:cs typeface="Roboto SemiBold"/>
                <a:sym typeface="Roboto SemiBold"/>
              </a:rPr>
              <a:t>Mendil Motifinin İşlevsel ve Sembolik Anlamları</a:t>
            </a:r>
            <a:endParaRPr sz="3000">
              <a:solidFill>
                <a:srgbClr val="332F2F"/>
              </a:solidFill>
              <a:latin typeface="Roboto SemiBold"/>
              <a:ea typeface="Roboto SemiBold"/>
              <a:cs typeface="Roboto SemiBold"/>
              <a:sym typeface="Roboto SemiBold"/>
            </a:endParaRPr>
          </a:p>
        </p:txBody>
      </p:sp>
      <p:sp>
        <p:nvSpPr>
          <p:cNvPr id="55" name="Google Shape;55;p13"/>
          <p:cNvSpPr txBox="1"/>
          <p:nvPr>
            <p:ph idx="1" type="subTitle"/>
          </p:nvPr>
        </p:nvSpPr>
        <p:spPr>
          <a:xfrm>
            <a:off x="2323950" y="2310488"/>
            <a:ext cx="4496100" cy="1179600"/>
          </a:xfrm>
          <a:prstGeom prst="rect">
            <a:avLst/>
          </a:prstGeom>
          <a:noFill/>
          <a:ln>
            <a:noFill/>
          </a:ln>
        </p:spPr>
        <p:txBody>
          <a:bodyPr anchorCtr="0" anchor="t" bIns="91425" lIns="91425" spcFirstLastPara="1" rIns="91425" wrap="square" tIns="91425">
            <a:normAutofit lnSpcReduction="20000"/>
          </a:bodyPr>
          <a:lstStyle/>
          <a:p>
            <a:pPr indent="0" lvl="0" marL="0" rtl="0" algn="ctr">
              <a:lnSpc>
                <a:spcPct val="80000"/>
              </a:lnSpc>
              <a:spcBef>
                <a:spcPts val="0"/>
              </a:spcBef>
              <a:spcAft>
                <a:spcPts val="0"/>
              </a:spcAft>
              <a:buSzPts val="770"/>
              <a:buNone/>
            </a:pPr>
            <a:r>
              <a:rPr b="1" lang="tr" sz="2000">
                <a:solidFill>
                  <a:srgbClr val="332F2F"/>
                </a:solidFill>
                <a:latin typeface="Roboto"/>
                <a:ea typeface="Roboto"/>
                <a:cs typeface="Roboto"/>
                <a:sym typeface="Roboto"/>
              </a:rPr>
              <a:t>Meral Avcı</a:t>
            </a:r>
            <a:endParaRPr b="1" sz="2000">
              <a:solidFill>
                <a:srgbClr val="332F2F"/>
              </a:solidFill>
              <a:latin typeface="Roboto"/>
              <a:ea typeface="Roboto"/>
              <a:cs typeface="Roboto"/>
              <a:sym typeface="Roboto"/>
            </a:endParaRPr>
          </a:p>
          <a:p>
            <a:pPr indent="0" lvl="0" marL="0" rtl="0" algn="ctr">
              <a:lnSpc>
                <a:spcPct val="80000"/>
              </a:lnSpc>
              <a:spcBef>
                <a:spcPts val="0"/>
              </a:spcBef>
              <a:spcAft>
                <a:spcPts val="0"/>
              </a:spcAft>
              <a:buSzPts val="770"/>
              <a:buNone/>
            </a:pPr>
            <a:r>
              <a:t/>
            </a:r>
            <a:endParaRPr b="1" sz="2000">
              <a:solidFill>
                <a:srgbClr val="332F2F"/>
              </a:solidFill>
              <a:latin typeface="Roboto"/>
              <a:ea typeface="Roboto"/>
              <a:cs typeface="Roboto"/>
              <a:sym typeface="Roboto"/>
            </a:endParaRPr>
          </a:p>
          <a:p>
            <a:pPr indent="0" lvl="0" marL="0" rtl="0" algn="ctr">
              <a:lnSpc>
                <a:spcPct val="80000"/>
              </a:lnSpc>
              <a:spcBef>
                <a:spcPts val="0"/>
              </a:spcBef>
              <a:spcAft>
                <a:spcPts val="0"/>
              </a:spcAft>
              <a:buSzPts val="770"/>
              <a:buNone/>
            </a:pPr>
            <a:r>
              <a:rPr lang="tr" sz="1300">
                <a:solidFill>
                  <a:srgbClr val="332F2F"/>
                </a:solidFill>
                <a:latin typeface="Roboto"/>
                <a:ea typeface="Roboto"/>
                <a:cs typeface="Roboto"/>
                <a:sym typeface="Roboto"/>
              </a:rPr>
              <a:t>Türk Dili ve Edebiyatı Öğretmeni</a:t>
            </a:r>
            <a:endParaRPr sz="1300">
              <a:solidFill>
                <a:srgbClr val="332F2F"/>
              </a:solidFill>
              <a:latin typeface="Roboto"/>
              <a:ea typeface="Roboto"/>
              <a:cs typeface="Roboto"/>
              <a:sym typeface="Roboto"/>
            </a:endParaRPr>
          </a:p>
          <a:p>
            <a:pPr indent="0" lvl="0" marL="0" rtl="0" algn="ctr">
              <a:lnSpc>
                <a:spcPct val="80000"/>
              </a:lnSpc>
              <a:spcBef>
                <a:spcPts val="0"/>
              </a:spcBef>
              <a:spcAft>
                <a:spcPts val="0"/>
              </a:spcAft>
              <a:buSzPts val="770"/>
              <a:buNone/>
            </a:pPr>
            <a:r>
              <a:t/>
            </a:r>
            <a:endParaRPr sz="1300">
              <a:solidFill>
                <a:srgbClr val="332F2F"/>
              </a:solidFill>
              <a:latin typeface="Roboto"/>
              <a:ea typeface="Roboto"/>
              <a:cs typeface="Roboto"/>
              <a:sym typeface="Roboto"/>
            </a:endParaRPr>
          </a:p>
          <a:p>
            <a:pPr indent="0" lvl="0" marL="0" rtl="0" algn="ctr">
              <a:lnSpc>
                <a:spcPct val="80000"/>
              </a:lnSpc>
              <a:spcBef>
                <a:spcPts val="0"/>
              </a:spcBef>
              <a:spcAft>
                <a:spcPts val="0"/>
              </a:spcAft>
              <a:buSzPts val="770"/>
              <a:buNone/>
            </a:pPr>
            <a:r>
              <a:rPr lang="tr" sz="1300">
                <a:solidFill>
                  <a:srgbClr val="332F2F"/>
                </a:solidFill>
                <a:latin typeface="Roboto"/>
                <a:ea typeface="Roboto"/>
                <a:cs typeface="Roboto"/>
                <a:sym typeface="Roboto"/>
              </a:rPr>
              <a:t>Kastamonu Olgunlaşma Enstitüsü</a:t>
            </a:r>
            <a:endParaRPr sz="1300">
              <a:solidFill>
                <a:srgbClr val="332F2F"/>
              </a:solidFill>
              <a:latin typeface="Roboto"/>
              <a:ea typeface="Roboto"/>
              <a:cs typeface="Roboto"/>
              <a:sym typeface="Roboto"/>
            </a:endParaRPr>
          </a:p>
          <a:p>
            <a:pPr indent="0" lvl="0" marL="0" rtl="0" algn="l">
              <a:lnSpc>
                <a:spcPct val="80000"/>
              </a:lnSpc>
              <a:spcBef>
                <a:spcPts val="0"/>
              </a:spcBef>
              <a:spcAft>
                <a:spcPts val="0"/>
              </a:spcAft>
              <a:buSzPts val="770"/>
              <a:buNone/>
            </a:pPr>
            <a:r>
              <a:t/>
            </a:r>
            <a:endParaRPr b="1" sz="1800">
              <a:solidFill>
                <a:srgbClr val="332F2F"/>
              </a:solidFill>
              <a:latin typeface="Roboto"/>
              <a:ea typeface="Roboto"/>
              <a:cs typeface="Roboto"/>
              <a:sym typeface="Roboto"/>
            </a:endParaRPr>
          </a:p>
        </p:txBody>
      </p:sp>
      <p:pic>
        <p:nvPicPr>
          <p:cNvPr id="56" name="Google Shape;56;p13" title="Gemini_Generated_Image_rt7u2hrt7u2hrt7u.png"/>
          <p:cNvPicPr preferRelativeResize="0"/>
          <p:nvPr/>
        </p:nvPicPr>
        <p:blipFill>
          <a:blip r:embed="rId3">
            <a:alphaModFix/>
          </a:blip>
          <a:stretch>
            <a:fillRect/>
          </a:stretch>
        </p:blipFill>
        <p:spPr>
          <a:xfrm>
            <a:off x="6882451" y="3127725"/>
            <a:ext cx="2261550" cy="2015774"/>
          </a:xfrm>
          <a:prstGeom prst="rect">
            <a:avLst/>
          </a:prstGeom>
          <a:noFill/>
          <a:ln>
            <a:noFill/>
          </a:ln>
        </p:spPr>
      </p:pic>
      <p:sp>
        <p:nvSpPr>
          <p:cNvPr id="57" name="Google Shape;57;p13"/>
          <p:cNvSpPr txBox="1"/>
          <p:nvPr>
            <p:ph type="ctrTitle"/>
          </p:nvPr>
        </p:nvSpPr>
        <p:spPr>
          <a:xfrm>
            <a:off x="0" y="0"/>
            <a:ext cx="9144000" cy="19848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sz="3000">
              <a:solidFill>
                <a:srgbClr val="332F2F"/>
              </a:solidFill>
              <a:latin typeface="Roboto SemiBold"/>
              <a:ea typeface="Roboto SemiBold"/>
              <a:cs typeface="Roboto SemiBold"/>
              <a:sym typeface="Roboto SemiBold"/>
            </a:endParaRPr>
          </a:p>
          <a:p>
            <a:pPr indent="0" lvl="0" marL="0" rtl="0" algn="ctr">
              <a:lnSpc>
                <a:spcPct val="100000"/>
              </a:lnSpc>
              <a:spcBef>
                <a:spcPts val="0"/>
              </a:spcBef>
              <a:spcAft>
                <a:spcPts val="0"/>
              </a:spcAft>
              <a:buSzPts val="5200"/>
              <a:buNone/>
            </a:pPr>
            <a:r>
              <a:t/>
            </a:r>
            <a:endParaRPr sz="3000">
              <a:solidFill>
                <a:srgbClr val="332F2F"/>
              </a:solidFill>
              <a:latin typeface="Roboto SemiBold"/>
              <a:ea typeface="Roboto SemiBold"/>
              <a:cs typeface="Roboto SemiBold"/>
              <a:sym typeface="Roboto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0" y="3986550"/>
            <a:ext cx="8851500" cy="1104600"/>
          </a:xfrm>
          <a:prstGeom prst="rect">
            <a:avLst/>
          </a:prstGeom>
          <a:noFill/>
          <a:ln>
            <a:noFill/>
          </a:ln>
        </p:spPr>
        <p:txBody>
          <a:bodyPr anchorCtr="0" anchor="t" bIns="91425" lIns="91425" spcFirstLastPara="1" rIns="91425" wrap="square" tIns="91425">
            <a:noAutofit/>
          </a:bodyPr>
          <a:lstStyle/>
          <a:p>
            <a:pPr indent="457200" lvl="0" marL="0" rtl="0" algn="l">
              <a:lnSpc>
                <a:spcPct val="100000"/>
              </a:lnSpc>
              <a:spcBef>
                <a:spcPts val="0"/>
              </a:spcBef>
              <a:spcAft>
                <a:spcPts val="0"/>
              </a:spcAft>
              <a:buNone/>
            </a:pPr>
            <a:r>
              <a:rPr lang="tr">
                <a:solidFill>
                  <a:schemeClr val="lt1"/>
                </a:solidFill>
                <a:latin typeface="Roboto"/>
                <a:ea typeface="Roboto"/>
                <a:cs typeface="Roboto"/>
                <a:sym typeface="Roboto"/>
              </a:rPr>
              <a:t>Aldatma, kandırma</a:t>
            </a:r>
            <a:endParaRPr sz="2220">
              <a:solidFill>
                <a:schemeClr val="lt1"/>
              </a:solidFill>
              <a:latin typeface="Roboto"/>
              <a:ea typeface="Roboto"/>
              <a:cs typeface="Roboto"/>
              <a:sym typeface="Roboto"/>
            </a:endParaRPr>
          </a:p>
          <a:p>
            <a:pPr indent="-361950" lvl="0" marL="1371600" rtl="0" algn="l">
              <a:lnSpc>
                <a:spcPct val="100000"/>
              </a:lnSpc>
              <a:spcBef>
                <a:spcPts val="0"/>
              </a:spcBef>
              <a:spcAft>
                <a:spcPts val="0"/>
              </a:spcAft>
              <a:buClr>
                <a:schemeClr val="lt1"/>
              </a:buClr>
              <a:buSzPts val="2100"/>
              <a:buFont typeface="Roboto"/>
              <a:buChar char="●"/>
            </a:pPr>
            <a:r>
              <a:rPr lang="tr" sz="2100">
                <a:solidFill>
                  <a:schemeClr val="lt1"/>
                </a:solidFill>
                <a:latin typeface="Roboto"/>
                <a:ea typeface="Roboto"/>
                <a:cs typeface="Roboto"/>
                <a:sym typeface="Roboto"/>
              </a:rPr>
              <a:t>Evdireşe Efsanesi, Pire Türküsü Efsanesi </a:t>
            </a:r>
            <a:endParaRPr sz="1120">
              <a:solidFill>
                <a:schemeClr val="lt1"/>
              </a:solidFill>
              <a:latin typeface="Roboto"/>
              <a:ea typeface="Roboto"/>
              <a:cs typeface="Roboto"/>
              <a:sym typeface="Roboto"/>
            </a:endParaRPr>
          </a:p>
        </p:txBody>
      </p:sp>
      <p:sp>
        <p:nvSpPr>
          <p:cNvPr id="117" name="Google Shape;117;p22"/>
          <p:cNvSpPr/>
          <p:nvPr/>
        </p:nvSpPr>
        <p:spPr>
          <a:xfrm>
            <a:off x="134550" y="4724850"/>
            <a:ext cx="373800" cy="3663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dk1"/>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3"/>
          <p:cNvSpPr txBox="1"/>
          <p:nvPr>
            <p:ph idx="4294967295" type="ctrTitle"/>
          </p:nvPr>
        </p:nvSpPr>
        <p:spPr>
          <a:xfrm>
            <a:off x="0" y="0"/>
            <a:ext cx="8520600" cy="1421400"/>
          </a:xfrm>
          <a:prstGeom prst="rect">
            <a:avLst/>
          </a:prstGeom>
          <a:noFill/>
          <a:ln>
            <a:noFill/>
          </a:ln>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tr" sz="2300">
                <a:latin typeface="Roboto SemiBold"/>
                <a:ea typeface="Roboto SemiBold"/>
                <a:cs typeface="Roboto SemiBold"/>
                <a:sym typeface="Roboto SemiBold"/>
              </a:rPr>
              <a:t>Hediye Hatıra İşleviyle Verilen Mendiller</a:t>
            </a:r>
            <a:endParaRPr sz="2300">
              <a:latin typeface="Roboto SemiBold"/>
              <a:ea typeface="Roboto SemiBold"/>
              <a:cs typeface="Roboto SemiBold"/>
              <a:sym typeface="Roboto SemiBold"/>
            </a:endParaRPr>
          </a:p>
          <a:p>
            <a:pPr indent="-355600" lvl="0" marL="914400" rtl="0" algn="l">
              <a:lnSpc>
                <a:spcPct val="115000"/>
              </a:lnSpc>
              <a:spcBef>
                <a:spcPts val="0"/>
              </a:spcBef>
              <a:spcAft>
                <a:spcPts val="0"/>
              </a:spcAft>
              <a:buSzPts val="2000"/>
              <a:buFont typeface="Roboto"/>
              <a:buChar char="●"/>
            </a:pPr>
            <a:r>
              <a:rPr lang="tr" sz="2000">
                <a:latin typeface="Roboto"/>
                <a:ea typeface="Roboto"/>
                <a:cs typeface="Roboto"/>
                <a:sym typeface="Roboto"/>
              </a:rPr>
              <a:t>Gelin Kayası Efsanesi</a:t>
            </a:r>
            <a:endParaRPr sz="20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4"/>
          <p:cNvSpPr txBox="1"/>
          <p:nvPr>
            <p:ph idx="4294967295" type="ctrTitle"/>
          </p:nvPr>
        </p:nvSpPr>
        <p:spPr>
          <a:xfrm>
            <a:off x="0" y="0"/>
            <a:ext cx="8520600" cy="2804400"/>
          </a:xfrm>
          <a:prstGeom prst="rect">
            <a:avLst/>
          </a:prstGeom>
          <a:noFill/>
          <a:ln>
            <a:noFill/>
          </a:ln>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tr" sz="2300">
                <a:latin typeface="Roboto SemiBold"/>
                <a:ea typeface="Roboto SemiBold"/>
                <a:cs typeface="Roboto SemiBold"/>
                <a:sym typeface="Roboto SemiBold"/>
              </a:rPr>
              <a:t>Olağanüstü Mendiller</a:t>
            </a:r>
            <a:endParaRPr sz="2300">
              <a:latin typeface="Roboto SemiBold"/>
              <a:ea typeface="Roboto SemiBold"/>
              <a:cs typeface="Roboto SemiBold"/>
              <a:sym typeface="Roboto SemiBold"/>
            </a:endParaRPr>
          </a:p>
          <a:p>
            <a:pPr indent="-355600" lvl="0" marL="914400" rtl="0" algn="l">
              <a:lnSpc>
                <a:spcPct val="115000"/>
              </a:lnSpc>
              <a:spcBef>
                <a:spcPts val="0"/>
              </a:spcBef>
              <a:spcAft>
                <a:spcPts val="0"/>
              </a:spcAft>
              <a:buSzPts val="2000"/>
              <a:buFont typeface="Roboto"/>
              <a:buChar char="●"/>
            </a:pPr>
            <a:r>
              <a:rPr lang="tr" sz="2000">
                <a:latin typeface="Roboto"/>
                <a:ea typeface="Roboto"/>
                <a:cs typeface="Roboto"/>
                <a:sym typeface="Roboto"/>
              </a:rPr>
              <a:t>Konuşan mendiller</a:t>
            </a:r>
            <a:endParaRPr sz="2000">
              <a:latin typeface="Roboto"/>
              <a:ea typeface="Roboto"/>
              <a:cs typeface="Roboto"/>
              <a:sym typeface="Roboto"/>
            </a:endParaRPr>
          </a:p>
          <a:p>
            <a:pPr indent="-355600" lvl="0" marL="914400" rtl="0" algn="l">
              <a:lnSpc>
                <a:spcPct val="115000"/>
              </a:lnSpc>
              <a:spcBef>
                <a:spcPts val="0"/>
              </a:spcBef>
              <a:spcAft>
                <a:spcPts val="0"/>
              </a:spcAft>
              <a:buSzPts val="2000"/>
              <a:buFont typeface="Roboto"/>
              <a:buChar char="●"/>
            </a:pPr>
            <a:r>
              <a:rPr lang="tr" sz="2000">
                <a:latin typeface="Roboto"/>
                <a:ea typeface="Roboto"/>
                <a:cs typeface="Roboto"/>
                <a:sym typeface="Roboto"/>
              </a:rPr>
              <a:t>Tehlikeli Mendiller</a:t>
            </a:r>
            <a:endParaRPr sz="2000">
              <a:latin typeface="Roboto"/>
              <a:ea typeface="Roboto"/>
              <a:cs typeface="Roboto"/>
              <a:sym typeface="Roboto"/>
            </a:endParaRPr>
          </a:p>
          <a:p>
            <a:pPr indent="-355600" lvl="0" marL="914400" rtl="0" algn="l">
              <a:lnSpc>
                <a:spcPct val="115000"/>
              </a:lnSpc>
              <a:spcBef>
                <a:spcPts val="0"/>
              </a:spcBef>
              <a:spcAft>
                <a:spcPts val="0"/>
              </a:spcAft>
              <a:buSzPts val="2000"/>
              <a:buFont typeface="Roboto"/>
              <a:buChar char="●"/>
            </a:pPr>
            <a:r>
              <a:rPr lang="tr" sz="2000">
                <a:latin typeface="Roboto"/>
                <a:ea typeface="Roboto"/>
                <a:cs typeface="Roboto"/>
                <a:sym typeface="Roboto"/>
              </a:rPr>
              <a:t>Alkız’ın Mendili</a:t>
            </a:r>
            <a:endParaRPr sz="2000">
              <a:latin typeface="Roboto"/>
              <a:ea typeface="Roboto"/>
              <a:cs typeface="Roboto"/>
              <a:sym typeface="Roboto"/>
            </a:endParaRPr>
          </a:p>
          <a:p>
            <a:pPr indent="-355600" lvl="0" marL="914400" rtl="0" algn="l">
              <a:lnSpc>
                <a:spcPct val="115000"/>
              </a:lnSpc>
              <a:spcBef>
                <a:spcPts val="0"/>
              </a:spcBef>
              <a:spcAft>
                <a:spcPts val="0"/>
              </a:spcAft>
              <a:buSzPts val="2000"/>
              <a:buFont typeface="Roboto"/>
              <a:buChar char="●"/>
            </a:pPr>
            <a:r>
              <a:rPr lang="tr" sz="2000">
                <a:latin typeface="Roboto"/>
                <a:ea typeface="Roboto"/>
                <a:cs typeface="Roboto"/>
                <a:sym typeface="Roboto"/>
              </a:rPr>
              <a:t>Büyülü Toz</a:t>
            </a:r>
            <a:endParaRPr sz="20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5"/>
          <p:cNvPicPr preferRelativeResize="0"/>
          <p:nvPr/>
        </p:nvPicPr>
        <p:blipFill rotWithShape="1">
          <a:blip r:embed="rId3">
            <a:alphaModFix/>
          </a:blip>
          <a:srcRect b="0" l="0" r="0" t="0"/>
          <a:stretch/>
        </p:blipFill>
        <p:spPr>
          <a:xfrm>
            <a:off x="0" y="0"/>
            <a:ext cx="9144001" cy="5143500"/>
          </a:xfrm>
          <a:prstGeom prst="rect">
            <a:avLst/>
          </a:prstGeom>
          <a:noFill/>
          <a:ln>
            <a:noFill/>
          </a:ln>
        </p:spPr>
      </p:pic>
      <p:sp>
        <p:nvSpPr>
          <p:cNvPr id="133" name="Google Shape;133;p25"/>
          <p:cNvSpPr txBox="1"/>
          <p:nvPr/>
        </p:nvSpPr>
        <p:spPr>
          <a:xfrm>
            <a:off x="0" y="142050"/>
            <a:ext cx="4212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i="0" lang="tr" sz="2800" u="none" cap="none" strike="noStrike">
                <a:solidFill>
                  <a:schemeClr val="dk1"/>
                </a:solidFill>
                <a:latin typeface="Roboto SemiBold"/>
                <a:ea typeface="Roboto SemiBold"/>
                <a:cs typeface="Roboto SemiBold"/>
                <a:sym typeface="Roboto SemiBold"/>
              </a:rPr>
              <a:t>Miktar </a:t>
            </a:r>
            <a:r>
              <a:rPr i="0" lang="tr" sz="2800" cap="none" strike="noStrike">
                <a:solidFill>
                  <a:schemeClr val="dk1"/>
                </a:solidFill>
                <a:latin typeface="Roboto SemiBold"/>
                <a:ea typeface="Roboto SemiBold"/>
                <a:cs typeface="Roboto SemiBold"/>
                <a:sym typeface="Roboto SemiBold"/>
              </a:rPr>
              <a:t>Bildirme</a:t>
            </a:r>
            <a:endParaRPr i="0" sz="2800" cap="none" strike="noStrike">
              <a:solidFill>
                <a:schemeClr val="dk1"/>
              </a:solidFill>
              <a:latin typeface="Roboto SemiBold"/>
              <a:ea typeface="Roboto SemiBold"/>
              <a:cs typeface="Roboto SemiBold"/>
              <a:sym typeface="Roboto SemiBold"/>
            </a:endParaRPr>
          </a:p>
        </p:txBody>
      </p:sp>
      <p:sp>
        <p:nvSpPr>
          <p:cNvPr id="134" name="Google Shape;134;p25"/>
          <p:cNvSpPr txBox="1"/>
          <p:nvPr/>
        </p:nvSpPr>
        <p:spPr>
          <a:xfrm>
            <a:off x="0" y="820175"/>
            <a:ext cx="2934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2000"/>
              <a:buFont typeface="Arial"/>
              <a:buNone/>
            </a:pPr>
            <a:r>
              <a:rPr b="0" i="0" lang="tr" sz="2000" u="none" cap="none" strike="noStrike">
                <a:solidFill>
                  <a:schemeClr val="dk2"/>
                </a:solidFill>
                <a:latin typeface="Times New Roman"/>
                <a:ea typeface="Times New Roman"/>
                <a:cs typeface="Times New Roman"/>
                <a:sym typeface="Times New Roman"/>
              </a:rPr>
              <a:t>Mendil kadar deyimi</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ctrTitle"/>
          </p:nvPr>
        </p:nvSpPr>
        <p:spPr>
          <a:xfrm>
            <a:off x="5172000" y="2334450"/>
            <a:ext cx="3972000" cy="28092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140" name="Google Shape;140;p26"/>
          <p:cNvSpPr txBox="1"/>
          <p:nvPr>
            <p:ph idx="1" type="subTitle"/>
          </p:nvPr>
        </p:nvSpPr>
        <p:spPr>
          <a:xfrm flipH="1" rot="10800000">
            <a:off x="-79000" y="5143650"/>
            <a:ext cx="9084300" cy="2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i="1" lang="tr" sz="2000">
                <a:latin typeface="Times New Roman"/>
                <a:ea typeface="Times New Roman"/>
                <a:cs typeface="Times New Roman"/>
                <a:sym typeface="Times New Roman"/>
              </a:rPr>
              <a:t>Teşekkür ederim</a:t>
            </a:r>
            <a:endParaRPr i="1" sz="2500"/>
          </a:p>
          <a:p>
            <a:pPr indent="0" lvl="0" marL="0" rtl="0" algn="ctr">
              <a:lnSpc>
                <a:spcPct val="100000"/>
              </a:lnSpc>
              <a:spcBef>
                <a:spcPts val="0"/>
              </a:spcBef>
              <a:spcAft>
                <a:spcPts val="0"/>
              </a:spcAft>
              <a:buSzPts val="2800"/>
              <a:buNone/>
            </a:pPr>
            <a:r>
              <a:t/>
            </a:r>
            <a:endParaRPr sz="2400">
              <a:latin typeface="Lato"/>
              <a:ea typeface="Lato"/>
              <a:cs typeface="Lato"/>
              <a:sym typeface="Lato"/>
            </a:endParaRPr>
          </a:p>
        </p:txBody>
      </p:sp>
      <p:pic>
        <p:nvPicPr>
          <p:cNvPr id="141" name="Google Shape;141;p26" title="48857f70-94f0-400b-b2b1-e2e70b555cbd.jpg"/>
          <p:cNvPicPr preferRelativeResize="0"/>
          <p:nvPr/>
        </p:nvPicPr>
        <p:blipFill rotWithShape="1">
          <a:blip r:embed="rId3">
            <a:alphaModFix/>
          </a:blip>
          <a:srcRect b="0" l="-654" r="0" t="0"/>
          <a:stretch/>
        </p:blipFill>
        <p:spPr>
          <a:xfrm>
            <a:off x="-181275" y="-168175"/>
            <a:ext cx="9452300" cy="5375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0" y="308550"/>
            <a:ext cx="8520600" cy="7926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lang="tr" sz="2800">
                <a:latin typeface="Roboto Medium"/>
                <a:ea typeface="Roboto Medium"/>
                <a:cs typeface="Roboto Medium"/>
                <a:sym typeface="Roboto Medium"/>
              </a:rPr>
              <a:t>Çalışmanın Temel Amaçları</a:t>
            </a:r>
            <a:endParaRPr sz="2800">
              <a:latin typeface="Roboto Medium"/>
              <a:ea typeface="Roboto Medium"/>
              <a:cs typeface="Roboto Medium"/>
              <a:sym typeface="Roboto Medium"/>
            </a:endParaRPr>
          </a:p>
        </p:txBody>
      </p:sp>
      <p:pic>
        <p:nvPicPr>
          <p:cNvPr id="63" name="Google Shape;63;p14" title="Gemini_Generated_Image_m6xpqqm6xpqqm6xp.png"/>
          <p:cNvPicPr preferRelativeResize="0"/>
          <p:nvPr/>
        </p:nvPicPr>
        <p:blipFill rotWithShape="1">
          <a:blip r:embed="rId3">
            <a:alphaModFix/>
          </a:blip>
          <a:srcRect b="0" l="0" r="0" t="0"/>
          <a:stretch/>
        </p:blipFill>
        <p:spPr>
          <a:xfrm>
            <a:off x="152400" y="1506950"/>
            <a:ext cx="8839198" cy="2675649"/>
          </a:xfrm>
          <a:prstGeom prst="rect">
            <a:avLst/>
          </a:prstGeom>
          <a:noFill/>
          <a:ln>
            <a:noFill/>
          </a:ln>
          <a:effectLst>
            <a:reflection blurRad="0" dir="5400000" dist="38100" endA="0" endPos="15000" fadeDir="5400012" kx="0" rotWithShape="0" algn="bl" stA="61000" stPos="0" sy="-100000" ky="0"/>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ctrTitle"/>
          </p:nvPr>
        </p:nvSpPr>
        <p:spPr>
          <a:xfrm>
            <a:off x="311700" y="261625"/>
            <a:ext cx="8520600" cy="6963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5200"/>
              <a:buNone/>
            </a:pPr>
            <a:r>
              <a:rPr lang="tr" sz="2800">
                <a:solidFill>
                  <a:srgbClr val="000000"/>
                </a:solidFill>
                <a:latin typeface="Roboto SemiBold"/>
                <a:ea typeface="Roboto SemiBold"/>
                <a:cs typeface="Roboto SemiBold"/>
                <a:sym typeface="Roboto SemiBold"/>
              </a:rPr>
              <a:t>Yöntem ve Veri Analizi</a:t>
            </a:r>
            <a:endParaRPr sz="2800">
              <a:solidFill>
                <a:srgbClr val="000000"/>
              </a:solidFill>
              <a:latin typeface="Roboto SemiBold"/>
              <a:ea typeface="Roboto SemiBold"/>
              <a:cs typeface="Roboto SemiBold"/>
              <a:sym typeface="Roboto SemiBold"/>
            </a:endParaRPr>
          </a:p>
        </p:txBody>
      </p:sp>
      <p:sp>
        <p:nvSpPr>
          <p:cNvPr id="69" name="Google Shape;69;p15"/>
          <p:cNvSpPr txBox="1"/>
          <p:nvPr>
            <p:ph idx="1" type="subTitle"/>
          </p:nvPr>
        </p:nvSpPr>
        <p:spPr>
          <a:xfrm>
            <a:off x="311700" y="1143775"/>
            <a:ext cx="8520600" cy="39327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Clr>
                <a:schemeClr val="dk1"/>
              </a:buClr>
              <a:buSzPts val="2000"/>
              <a:buFont typeface="Roboto"/>
              <a:buChar char="➔"/>
            </a:pPr>
            <a:r>
              <a:rPr lang="tr" sz="2000">
                <a:solidFill>
                  <a:schemeClr val="dk1"/>
                </a:solidFill>
                <a:latin typeface="Roboto"/>
                <a:ea typeface="Roboto"/>
                <a:cs typeface="Roboto"/>
                <a:sym typeface="Roboto"/>
              </a:rPr>
              <a:t>Nitel Araştırma</a:t>
            </a:r>
            <a:endParaRPr sz="2000">
              <a:solidFill>
                <a:schemeClr val="dk1"/>
              </a:solidFill>
              <a:latin typeface="Roboto"/>
              <a:ea typeface="Roboto"/>
              <a:cs typeface="Roboto"/>
              <a:sym typeface="Roboto"/>
            </a:endParaRPr>
          </a:p>
          <a:p>
            <a:pPr indent="0" lvl="0" marL="457200" rtl="0" algn="l">
              <a:lnSpc>
                <a:spcPct val="115000"/>
              </a:lnSpc>
              <a:spcBef>
                <a:spcPts val="0"/>
              </a:spcBef>
              <a:spcAft>
                <a:spcPts val="0"/>
              </a:spcAft>
              <a:buNone/>
            </a:pPr>
            <a:r>
              <a:t/>
            </a:r>
            <a:endParaRPr sz="2000">
              <a:solidFill>
                <a:schemeClr val="dk1"/>
              </a:solidFill>
              <a:latin typeface="Roboto"/>
              <a:ea typeface="Roboto"/>
              <a:cs typeface="Roboto"/>
              <a:sym typeface="Roboto"/>
            </a:endParaRPr>
          </a:p>
          <a:p>
            <a:pPr indent="-355600" lvl="0" marL="457200" rtl="0" algn="l">
              <a:lnSpc>
                <a:spcPct val="115000"/>
              </a:lnSpc>
              <a:spcBef>
                <a:spcPts val="0"/>
              </a:spcBef>
              <a:spcAft>
                <a:spcPts val="0"/>
              </a:spcAft>
              <a:buClr>
                <a:schemeClr val="dk1"/>
              </a:buClr>
              <a:buSzPts val="2000"/>
              <a:buFont typeface="Roboto"/>
              <a:buChar char="➔"/>
            </a:pPr>
            <a:r>
              <a:rPr lang="tr" sz="2000">
                <a:solidFill>
                  <a:schemeClr val="dk1"/>
                </a:solidFill>
                <a:latin typeface="Roboto"/>
                <a:ea typeface="Roboto"/>
                <a:cs typeface="Roboto"/>
                <a:sym typeface="Roboto"/>
              </a:rPr>
              <a:t>Doküman İncelemesi</a:t>
            </a:r>
            <a:endParaRPr sz="2000">
              <a:solidFill>
                <a:schemeClr val="dk1"/>
              </a:solidFill>
              <a:latin typeface="Roboto"/>
              <a:ea typeface="Roboto"/>
              <a:cs typeface="Roboto"/>
              <a:sym typeface="Roboto"/>
            </a:endParaRPr>
          </a:p>
          <a:p>
            <a:pPr indent="-330200" lvl="1" marL="914400" rtl="0" algn="l">
              <a:lnSpc>
                <a:spcPct val="115000"/>
              </a:lnSpc>
              <a:spcBef>
                <a:spcPts val="0"/>
              </a:spcBef>
              <a:spcAft>
                <a:spcPts val="0"/>
              </a:spcAft>
              <a:buClr>
                <a:schemeClr val="dk1"/>
              </a:buClr>
              <a:buSzPts val="1600"/>
              <a:buFont typeface="Roboto"/>
              <a:buChar char="◆"/>
            </a:pPr>
            <a:r>
              <a:rPr lang="tr" sz="1600">
                <a:solidFill>
                  <a:schemeClr val="dk1"/>
                </a:solidFill>
                <a:latin typeface="Roboto"/>
                <a:ea typeface="Roboto"/>
                <a:cs typeface="Roboto"/>
                <a:sym typeface="Roboto"/>
              </a:rPr>
              <a:t>Yüksek lisans/doktora tezleri</a:t>
            </a:r>
            <a:endParaRPr sz="1600">
              <a:solidFill>
                <a:schemeClr val="dk1"/>
              </a:solidFill>
              <a:latin typeface="Roboto"/>
              <a:ea typeface="Roboto"/>
              <a:cs typeface="Roboto"/>
              <a:sym typeface="Roboto"/>
            </a:endParaRPr>
          </a:p>
          <a:p>
            <a:pPr indent="-330200" lvl="1" marL="914400" rtl="0" algn="l">
              <a:lnSpc>
                <a:spcPct val="115000"/>
              </a:lnSpc>
              <a:spcBef>
                <a:spcPts val="0"/>
              </a:spcBef>
              <a:spcAft>
                <a:spcPts val="0"/>
              </a:spcAft>
              <a:buClr>
                <a:schemeClr val="dk1"/>
              </a:buClr>
              <a:buSzPts val="1600"/>
              <a:buFont typeface="Roboto"/>
              <a:buChar char="◆"/>
            </a:pPr>
            <a:r>
              <a:rPr lang="tr" sz="1600">
                <a:solidFill>
                  <a:schemeClr val="dk1"/>
                </a:solidFill>
                <a:latin typeface="Roboto"/>
                <a:ea typeface="Roboto"/>
                <a:cs typeface="Roboto"/>
                <a:sym typeface="Roboto"/>
              </a:rPr>
              <a:t>Makaleler</a:t>
            </a:r>
            <a:endParaRPr sz="1600">
              <a:solidFill>
                <a:schemeClr val="dk1"/>
              </a:solidFill>
              <a:latin typeface="Roboto"/>
              <a:ea typeface="Roboto"/>
              <a:cs typeface="Roboto"/>
              <a:sym typeface="Roboto"/>
            </a:endParaRPr>
          </a:p>
          <a:p>
            <a:pPr indent="-330200" lvl="1" marL="914400" rtl="0" algn="l">
              <a:lnSpc>
                <a:spcPct val="115000"/>
              </a:lnSpc>
              <a:spcBef>
                <a:spcPts val="0"/>
              </a:spcBef>
              <a:spcAft>
                <a:spcPts val="0"/>
              </a:spcAft>
              <a:buClr>
                <a:schemeClr val="dk1"/>
              </a:buClr>
              <a:buSzPts val="1600"/>
              <a:buFont typeface="Roboto"/>
              <a:buChar char="◆"/>
            </a:pPr>
            <a:r>
              <a:rPr lang="tr" sz="1600">
                <a:solidFill>
                  <a:schemeClr val="dk1"/>
                </a:solidFill>
                <a:latin typeface="Roboto"/>
                <a:ea typeface="Roboto"/>
                <a:cs typeface="Roboto"/>
                <a:sym typeface="Roboto"/>
              </a:rPr>
              <a:t>Basılı efsane derlemeleri</a:t>
            </a:r>
            <a:endParaRPr sz="1600">
              <a:solidFill>
                <a:schemeClr val="dk1"/>
              </a:solidFill>
              <a:latin typeface="Roboto"/>
              <a:ea typeface="Roboto"/>
              <a:cs typeface="Roboto"/>
              <a:sym typeface="Roboto"/>
            </a:endParaRPr>
          </a:p>
          <a:p>
            <a:pPr indent="0" lvl="0" marL="914400" rtl="0" algn="l">
              <a:lnSpc>
                <a:spcPct val="115000"/>
              </a:lnSpc>
              <a:spcBef>
                <a:spcPts val="0"/>
              </a:spcBef>
              <a:spcAft>
                <a:spcPts val="0"/>
              </a:spcAft>
              <a:buNone/>
            </a:pPr>
            <a:r>
              <a:t/>
            </a:r>
            <a:endParaRPr sz="2000">
              <a:solidFill>
                <a:schemeClr val="dk1"/>
              </a:solidFill>
              <a:latin typeface="Roboto"/>
              <a:ea typeface="Roboto"/>
              <a:cs typeface="Roboto"/>
              <a:sym typeface="Roboto"/>
            </a:endParaRPr>
          </a:p>
          <a:p>
            <a:pPr indent="-355600" lvl="0" marL="457200" rtl="0" algn="l">
              <a:lnSpc>
                <a:spcPct val="115000"/>
              </a:lnSpc>
              <a:spcBef>
                <a:spcPts val="0"/>
              </a:spcBef>
              <a:spcAft>
                <a:spcPts val="0"/>
              </a:spcAft>
              <a:buClr>
                <a:schemeClr val="dk1"/>
              </a:buClr>
              <a:buSzPts val="2000"/>
              <a:buFont typeface="Roboto"/>
              <a:buChar char="➔"/>
            </a:pPr>
            <a:r>
              <a:rPr lang="tr" sz="2000">
                <a:solidFill>
                  <a:schemeClr val="dk1"/>
                </a:solidFill>
                <a:latin typeface="Roboto"/>
                <a:ea typeface="Roboto"/>
                <a:cs typeface="Roboto"/>
                <a:sym typeface="Roboto"/>
              </a:rPr>
              <a:t>İşlevsel Analiz</a:t>
            </a:r>
            <a:endParaRPr sz="2000">
              <a:solidFill>
                <a:schemeClr val="dk1"/>
              </a:solidFill>
              <a:latin typeface="Roboto"/>
              <a:ea typeface="Roboto"/>
              <a:cs typeface="Roboto"/>
              <a:sym typeface="Roboto"/>
            </a:endParaRPr>
          </a:p>
          <a:p>
            <a:pPr indent="-330200" lvl="1" marL="914400" rtl="0" algn="l">
              <a:lnSpc>
                <a:spcPct val="115000"/>
              </a:lnSpc>
              <a:spcBef>
                <a:spcPts val="0"/>
              </a:spcBef>
              <a:spcAft>
                <a:spcPts val="0"/>
              </a:spcAft>
              <a:buClr>
                <a:schemeClr val="dk1"/>
              </a:buClr>
              <a:buSzPts val="1600"/>
              <a:buFont typeface="Roboto"/>
              <a:buChar char="◆"/>
            </a:pPr>
            <a:r>
              <a:rPr lang="tr" sz="1600">
                <a:solidFill>
                  <a:schemeClr val="dk1"/>
                </a:solidFill>
                <a:latin typeface="Roboto"/>
                <a:ea typeface="Roboto"/>
                <a:cs typeface="Roboto"/>
                <a:sym typeface="Roboto"/>
              </a:rPr>
              <a:t>Türe göre sınıflandırma</a:t>
            </a:r>
            <a:endParaRPr sz="1600">
              <a:solidFill>
                <a:schemeClr val="dk1"/>
              </a:solidFill>
              <a:latin typeface="Roboto"/>
              <a:ea typeface="Roboto"/>
              <a:cs typeface="Roboto"/>
              <a:sym typeface="Roboto"/>
            </a:endParaRPr>
          </a:p>
          <a:p>
            <a:pPr indent="-317500" lvl="2" marL="1371600" rtl="0" algn="l">
              <a:lnSpc>
                <a:spcPct val="115000"/>
              </a:lnSpc>
              <a:spcBef>
                <a:spcPts val="0"/>
              </a:spcBef>
              <a:spcAft>
                <a:spcPts val="0"/>
              </a:spcAft>
              <a:buClr>
                <a:schemeClr val="dk1"/>
              </a:buClr>
              <a:buSzPts val="1400"/>
              <a:buFont typeface="Roboto"/>
              <a:buChar char="●"/>
            </a:pPr>
            <a:r>
              <a:rPr lang="tr" sz="1400">
                <a:solidFill>
                  <a:schemeClr val="dk1"/>
                </a:solidFill>
                <a:latin typeface="Roboto"/>
                <a:ea typeface="Roboto"/>
                <a:cs typeface="Roboto"/>
                <a:sym typeface="Roboto"/>
              </a:rPr>
              <a:t>Kutsallık, şifa, iz bırakma…</a:t>
            </a:r>
            <a:endParaRPr sz="14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idx="1" type="body"/>
          </p:nvPr>
        </p:nvSpPr>
        <p:spPr>
          <a:xfrm>
            <a:off x="212225" y="1244050"/>
            <a:ext cx="3497700" cy="1664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Roboto"/>
              <a:buChar char="●"/>
            </a:pPr>
            <a:r>
              <a:rPr lang="tr">
                <a:solidFill>
                  <a:srgbClr val="000000"/>
                </a:solidFill>
                <a:latin typeface="Roboto"/>
                <a:ea typeface="Roboto"/>
                <a:cs typeface="Roboto"/>
                <a:sym typeface="Roboto"/>
              </a:rPr>
              <a:t>Kutsallığın aktarımı</a:t>
            </a:r>
            <a:endParaRPr>
              <a:solidFill>
                <a:srgbClr val="000000"/>
              </a:solidFill>
              <a:latin typeface="Roboto"/>
              <a:ea typeface="Roboto"/>
              <a:cs typeface="Roboto"/>
              <a:sym typeface="Roboto"/>
            </a:endParaRPr>
          </a:p>
          <a:p>
            <a:pPr indent="-342900" lvl="0" marL="457200" rtl="0" algn="l">
              <a:lnSpc>
                <a:spcPct val="115000"/>
              </a:lnSpc>
              <a:spcBef>
                <a:spcPts val="0"/>
              </a:spcBef>
              <a:spcAft>
                <a:spcPts val="0"/>
              </a:spcAft>
              <a:buClr>
                <a:srgbClr val="000000"/>
              </a:buClr>
              <a:buSzPts val="1800"/>
              <a:buFont typeface="Roboto"/>
              <a:buChar char="●"/>
            </a:pPr>
            <a:r>
              <a:rPr lang="tr">
                <a:solidFill>
                  <a:srgbClr val="000000"/>
                </a:solidFill>
                <a:latin typeface="Roboto"/>
                <a:ea typeface="Roboto"/>
                <a:cs typeface="Roboto"/>
                <a:sym typeface="Roboto"/>
              </a:rPr>
              <a:t>Destimâl-i Şerif mendilleri</a:t>
            </a:r>
            <a:endParaRPr>
              <a:solidFill>
                <a:srgbClr val="000000"/>
              </a:solidFill>
              <a:latin typeface="Roboto"/>
              <a:ea typeface="Roboto"/>
              <a:cs typeface="Roboto"/>
              <a:sym typeface="Roboto"/>
            </a:endParaRPr>
          </a:p>
          <a:p>
            <a:pPr indent="-323850" lvl="1" marL="914400" rtl="0" algn="l">
              <a:lnSpc>
                <a:spcPct val="115000"/>
              </a:lnSpc>
              <a:spcBef>
                <a:spcPts val="0"/>
              </a:spcBef>
              <a:spcAft>
                <a:spcPts val="0"/>
              </a:spcAft>
              <a:buClr>
                <a:srgbClr val="000000"/>
              </a:buClr>
              <a:buSzPts val="1500"/>
              <a:buFont typeface="Roboto"/>
              <a:buChar char="○"/>
            </a:pPr>
            <a:r>
              <a:rPr lang="tr" sz="1500">
                <a:solidFill>
                  <a:srgbClr val="000000"/>
                </a:solidFill>
                <a:latin typeface="Roboto"/>
                <a:ea typeface="Roboto"/>
                <a:cs typeface="Roboto"/>
                <a:sym typeface="Roboto"/>
              </a:rPr>
              <a:t>Sevgi, saygı, bağlılık, aidiyet  hissetme</a:t>
            </a:r>
            <a:endParaRPr sz="1500">
              <a:solidFill>
                <a:srgbClr val="000000"/>
              </a:solidFill>
              <a:latin typeface="Roboto"/>
              <a:ea typeface="Roboto"/>
              <a:cs typeface="Roboto"/>
              <a:sym typeface="Roboto"/>
            </a:endParaRPr>
          </a:p>
          <a:p>
            <a:pPr indent="-323850" lvl="1" marL="914400" rtl="0" algn="l">
              <a:lnSpc>
                <a:spcPct val="115000"/>
              </a:lnSpc>
              <a:spcBef>
                <a:spcPts val="0"/>
              </a:spcBef>
              <a:spcAft>
                <a:spcPts val="0"/>
              </a:spcAft>
              <a:buClr>
                <a:srgbClr val="000000"/>
              </a:buClr>
              <a:buSzPts val="1500"/>
              <a:buFont typeface="Roboto"/>
              <a:buChar char="○"/>
            </a:pPr>
            <a:r>
              <a:rPr lang="tr" sz="1500">
                <a:solidFill>
                  <a:srgbClr val="000000"/>
                </a:solidFill>
                <a:latin typeface="Roboto"/>
                <a:ea typeface="Roboto"/>
                <a:cs typeface="Roboto"/>
                <a:sym typeface="Roboto"/>
              </a:rPr>
              <a:t>Şifayı taşıma</a:t>
            </a:r>
            <a:endParaRPr sz="1900">
              <a:latin typeface="Roboto"/>
              <a:ea typeface="Roboto"/>
              <a:cs typeface="Roboto"/>
              <a:sym typeface="Roboto"/>
            </a:endParaRPr>
          </a:p>
        </p:txBody>
      </p:sp>
      <p:pic>
        <p:nvPicPr>
          <p:cNvPr id="75" name="Google Shape;75;p16"/>
          <p:cNvPicPr preferRelativeResize="0"/>
          <p:nvPr/>
        </p:nvPicPr>
        <p:blipFill rotWithShape="1">
          <a:blip r:embed="rId3">
            <a:alphaModFix/>
          </a:blip>
          <a:srcRect b="0" l="0" r="0" t="0"/>
          <a:stretch/>
        </p:blipFill>
        <p:spPr>
          <a:xfrm>
            <a:off x="2544388" y="3061300"/>
            <a:ext cx="3435325" cy="2025975"/>
          </a:xfrm>
          <a:prstGeom prst="rect">
            <a:avLst/>
          </a:prstGeom>
          <a:noFill/>
          <a:ln>
            <a:noFill/>
          </a:ln>
        </p:spPr>
      </p:pic>
      <p:sp>
        <p:nvSpPr>
          <p:cNvPr id="76" name="Google Shape;76;p16"/>
          <p:cNvSpPr txBox="1"/>
          <p:nvPr>
            <p:ph idx="4294967295" type="ctrTitle"/>
          </p:nvPr>
        </p:nvSpPr>
        <p:spPr>
          <a:xfrm>
            <a:off x="311700" y="261625"/>
            <a:ext cx="8520600" cy="6963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5200"/>
              <a:buNone/>
            </a:pPr>
            <a:r>
              <a:rPr lang="tr">
                <a:solidFill>
                  <a:srgbClr val="000000"/>
                </a:solidFill>
                <a:latin typeface="Roboto SemiBold"/>
                <a:ea typeface="Roboto SemiBold"/>
                <a:cs typeface="Roboto SemiBold"/>
                <a:sym typeface="Roboto SemiBold"/>
              </a:rPr>
              <a:t>Kutsal Mendiller</a:t>
            </a:r>
            <a:endParaRPr sz="2800">
              <a:solidFill>
                <a:srgbClr val="000000"/>
              </a:solidFill>
              <a:latin typeface="Roboto SemiBold"/>
              <a:ea typeface="Roboto SemiBold"/>
              <a:cs typeface="Roboto SemiBold"/>
              <a:sym typeface="Roboto SemiBold"/>
            </a:endParaRPr>
          </a:p>
        </p:txBody>
      </p:sp>
      <p:sp>
        <p:nvSpPr>
          <p:cNvPr id="77" name="Google Shape;77;p16"/>
          <p:cNvSpPr txBox="1"/>
          <p:nvPr>
            <p:ph idx="1" type="body"/>
          </p:nvPr>
        </p:nvSpPr>
        <p:spPr>
          <a:xfrm>
            <a:off x="4814175" y="1244050"/>
            <a:ext cx="4109700" cy="1582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Roboto"/>
              <a:buChar char="●"/>
            </a:pPr>
            <a:r>
              <a:rPr lang="tr">
                <a:solidFill>
                  <a:schemeClr val="dk1"/>
                </a:solidFill>
                <a:latin typeface="Roboto"/>
                <a:ea typeface="Roboto"/>
                <a:cs typeface="Roboto"/>
                <a:sym typeface="Roboto"/>
              </a:rPr>
              <a:t>Hz. İsa’nın mendili</a:t>
            </a:r>
            <a:endParaRPr>
              <a:solidFill>
                <a:schemeClr val="dk1"/>
              </a:solidFill>
              <a:latin typeface="Roboto"/>
              <a:ea typeface="Roboto"/>
              <a:cs typeface="Roboto"/>
              <a:sym typeface="Roboto"/>
            </a:endParaRPr>
          </a:p>
          <a:p>
            <a:pPr indent="-323850" lvl="1" marL="914400" rtl="0" algn="l">
              <a:spcBef>
                <a:spcPts val="0"/>
              </a:spcBef>
              <a:spcAft>
                <a:spcPts val="0"/>
              </a:spcAft>
              <a:buClr>
                <a:schemeClr val="dk1"/>
              </a:buClr>
              <a:buSzPts val="1500"/>
              <a:buFont typeface="Roboto"/>
              <a:buChar char="○"/>
            </a:pPr>
            <a:r>
              <a:rPr lang="tr" sz="1500">
                <a:solidFill>
                  <a:schemeClr val="dk1"/>
                </a:solidFill>
                <a:latin typeface="Roboto"/>
                <a:ea typeface="Roboto"/>
                <a:cs typeface="Roboto"/>
                <a:sym typeface="Roboto"/>
              </a:rPr>
              <a:t>Kimlik aktarımı, şifayı taşıma, koruma, aidiyet hissetme</a:t>
            </a:r>
            <a:endParaRPr sz="15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tr">
                <a:solidFill>
                  <a:schemeClr val="dk1"/>
                </a:solidFill>
                <a:latin typeface="Roboto"/>
                <a:ea typeface="Roboto"/>
                <a:cs typeface="Roboto"/>
                <a:sym typeface="Roboto"/>
              </a:rPr>
              <a:t>Hırka ve tarikat yolunun mendilleri</a:t>
            </a:r>
            <a:endParaRPr>
              <a:solidFill>
                <a:schemeClr val="dk1"/>
              </a:solidFill>
              <a:latin typeface="Roboto"/>
              <a:ea typeface="Roboto"/>
              <a:cs typeface="Roboto"/>
              <a:sym typeface="Roboto"/>
            </a:endParaRPr>
          </a:p>
          <a:p>
            <a:pPr indent="-323850" lvl="1" marL="914400" rtl="0" algn="l">
              <a:spcBef>
                <a:spcPts val="0"/>
              </a:spcBef>
              <a:spcAft>
                <a:spcPts val="0"/>
              </a:spcAft>
              <a:buClr>
                <a:schemeClr val="dk1"/>
              </a:buClr>
              <a:buSzPts val="1500"/>
              <a:buFont typeface="Roboto"/>
              <a:buChar char="○"/>
            </a:pPr>
            <a:r>
              <a:rPr lang="tr" sz="1500">
                <a:solidFill>
                  <a:schemeClr val="dk1"/>
                </a:solidFill>
                <a:latin typeface="Roboto"/>
                <a:ea typeface="Roboto"/>
                <a:cs typeface="Roboto"/>
                <a:sym typeface="Roboto"/>
              </a:rPr>
              <a:t>Korunma ve aidiyet</a:t>
            </a:r>
            <a:endParaRPr sz="1500">
              <a:solidFill>
                <a:srgbClr val="000000"/>
              </a:solidFill>
              <a:latin typeface="Roboto"/>
              <a:ea typeface="Roboto"/>
              <a:cs typeface="Roboto"/>
              <a:sym typeface="Roboto"/>
            </a:endParaRPr>
          </a:p>
        </p:txBody>
      </p:sp>
      <p:cxnSp>
        <p:nvCxnSpPr>
          <p:cNvPr id="78" name="Google Shape;78;p16"/>
          <p:cNvCxnSpPr/>
          <p:nvPr/>
        </p:nvCxnSpPr>
        <p:spPr>
          <a:xfrm>
            <a:off x="4260700" y="1244050"/>
            <a:ext cx="2700" cy="1425600"/>
          </a:xfrm>
          <a:prstGeom prst="straightConnector1">
            <a:avLst/>
          </a:prstGeom>
          <a:noFill/>
          <a:ln cap="flat" cmpd="sng" w="9525">
            <a:solidFill>
              <a:schemeClr val="dk1"/>
            </a:solidFill>
            <a:prstDash val="dash"/>
            <a:round/>
            <a:headEnd len="med" w="med" type="oval"/>
            <a:tailEnd len="med" w="med" type="oval"/>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94450" y="-228300"/>
            <a:ext cx="3542400" cy="16140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tr" sz="2200">
                <a:latin typeface="Roboto"/>
                <a:ea typeface="Roboto"/>
                <a:cs typeface="Roboto"/>
                <a:sym typeface="Roboto"/>
              </a:rPr>
              <a:t>     </a:t>
            </a:r>
            <a:r>
              <a:rPr lang="tr" sz="2200">
                <a:latin typeface="Roboto"/>
                <a:ea typeface="Roboto"/>
                <a:cs typeface="Roboto"/>
                <a:sym typeface="Roboto"/>
              </a:rPr>
              <a:t>Hazreti Ali Efsanesi</a:t>
            </a:r>
            <a:endParaRPr sz="2000">
              <a:latin typeface="Roboto"/>
              <a:ea typeface="Roboto"/>
              <a:cs typeface="Roboto"/>
              <a:sym typeface="Roboto"/>
            </a:endParaRPr>
          </a:p>
          <a:p>
            <a:pPr indent="0" lvl="0" marL="0" rtl="0" algn="ctr">
              <a:spcBef>
                <a:spcPts val="0"/>
              </a:spcBef>
              <a:spcAft>
                <a:spcPts val="0"/>
              </a:spcAft>
              <a:buNone/>
            </a:pPr>
            <a:r>
              <a:rPr lang="tr" sz="1500">
                <a:latin typeface="Roboto"/>
                <a:ea typeface="Roboto"/>
                <a:cs typeface="Roboto"/>
                <a:sym typeface="Roboto"/>
              </a:rPr>
              <a:t>Manevi gücün aktarımı ve şifayı taşıma</a:t>
            </a:r>
            <a:endParaRPr sz="1500">
              <a:latin typeface="Roboto"/>
              <a:ea typeface="Roboto"/>
              <a:cs typeface="Roboto"/>
              <a:sym typeface="Roboto"/>
            </a:endParaRPr>
          </a:p>
        </p:txBody>
      </p:sp>
      <p:pic>
        <p:nvPicPr>
          <p:cNvPr id="84" name="Google Shape;84;p17"/>
          <p:cNvPicPr preferRelativeResize="0"/>
          <p:nvPr/>
        </p:nvPicPr>
        <p:blipFill rotWithShape="1">
          <a:blip r:embed="rId3">
            <a:alphaModFix/>
          </a:blip>
          <a:srcRect b="0" l="0" r="0" t="0"/>
          <a:stretch/>
        </p:blipFill>
        <p:spPr>
          <a:xfrm>
            <a:off x="3669688" y="1759375"/>
            <a:ext cx="5474324" cy="3384125"/>
          </a:xfrm>
          <a:prstGeom prst="rect">
            <a:avLst/>
          </a:prstGeom>
          <a:noFill/>
          <a:ln>
            <a:noFill/>
          </a:ln>
        </p:spPr>
      </p:pic>
      <p:sp>
        <p:nvSpPr>
          <p:cNvPr id="85" name="Google Shape;85;p17"/>
          <p:cNvSpPr txBox="1"/>
          <p:nvPr>
            <p:ph type="title"/>
          </p:nvPr>
        </p:nvSpPr>
        <p:spPr>
          <a:xfrm>
            <a:off x="220400" y="1385700"/>
            <a:ext cx="2940000" cy="8670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r>
              <a:rPr lang="tr" sz="2200">
                <a:solidFill>
                  <a:srgbClr val="000000"/>
                </a:solidFill>
                <a:latin typeface="Roboto"/>
                <a:ea typeface="Roboto"/>
                <a:cs typeface="Roboto"/>
                <a:sym typeface="Roboto"/>
              </a:rPr>
              <a:t>Seyit Kur Efsanesi</a:t>
            </a:r>
            <a:endParaRPr sz="2200">
              <a:solidFill>
                <a:srgbClr val="000000"/>
              </a:solidFill>
              <a:latin typeface="Roboto"/>
              <a:ea typeface="Roboto"/>
              <a:cs typeface="Roboto"/>
              <a:sym typeface="Roboto"/>
            </a:endParaRPr>
          </a:p>
          <a:p>
            <a:pPr indent="0" lvl="4" marL="0" rtl="0" algn="ctr">
              <a:spcBef>
                <a:spcPts val="0"/>
              </a:spcBef>
              <a:spcAft>
                <a:spcPts val="0"/>
              </a:spcAft>
              <a:buClr>
                <a:srgbClr val="000000"/>
              </a:buClr>
              <a:buSzPts val="1500"/>
              <a:buFont typeface="Roboto"/>
              <a:buNone/>
            </a:pPr>
            <a:r>
              <a:rPr lang="tr" sz="1500">
                <a:solidFill>
                  <a:srgbClr val="000000"/>
                </a:solidFill>
                <a:latin typeface="Roboto"/>
                <a:ea typeface="Roboto"/>
                <a:cs typeface="Roboto"/>
                <a:sym typeface="Roboto"/>
              </a:rPr>
              <a:t>Canlanmayı sağlama</a:t>
            </a:r>
            <a:endParaRPr sz="1500">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b="0" l="0" r="0" t="0"/>
          <a:stretch/>
        </p:blipFill>
        <p:spPr>
          <a:xfrm>
            <a:off x="0" y="-244650"/>
            <a:ext cx="9144001" cy="4162700"/>
          </a:xfrm>
          <a:prstGeom prst="rect">
            <a:avLst/>
          </a:prstGeom>
          <a:noFill/>
          <a:ln>
            <a:noFill/>
          </a:ln>
        </p:spPr>
      </p:pic>
      <p:sp>
        <p:nvSpPr>
          <p:cNvPr id="91" name="Google Shape;91;p18"/>
          <p:cNvSpPr txBox="1"/>
          <p:nvPr/>
        </p:nvSpPr>
        <p:spPr>
          <a:xfrm>
            <a:off x="0" y="3941525"/>
            <a:ext cx="9036600" cy="10350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dk1"/>
              </a:buClr>
              <a:buSzPts val="2000"/>
              <a:buFont typeface="Roboto Medium"/>
              <a:buChar char="●"/>
            </a:pPr>
            <a:r>
              <a:rPr i="0" lang="tr" sz="2000" u="none" cap="none" strike="noStrike">
                <a:solidFill>
                  <a:schemeClr val="dk1"/>
                </a:solidFill>
                <a:latin typeface="Roboto Medium"/>
                <a:ea typeface="Roboto Medium"/>
                <a:cs typeface="Roboto Medium"/>
                <a:sym typeface="Roboto Medium"/>
              </a:rPr>
              <a:t>Bohça, kese, torba işlevi</a:t>
            </a:r>
            <a:endParaRPr i="0" sz="2000" u="none" cap="none" strike="noStrike">
              <a:solidFill>
                <a:schemeClr val="dk1"/>
              </a:solidFill>
              <a:latin typeface="Roboto Medium"/>
              <a:ea typeface="Roboto Medium"/>
              <a:cs typeface="Roboto Medium"/>
              <a:sym typeface="Roboto Medium"/>
            </a:endParaRPr>
          </a:p>
          <a:p>
            <a:pPr indent="-323850" lvl="1" marL="914400" rtl="0" algn="l">
              <a:lnSpc>
                <a:spcPct val="115000"/>
              </a:lnSpc>
              <a:spcBef>
                <a:spcPts val="0"/>
              </a:spcBef>
              <a:spcAft>
                <a:spcPts val="0"/>
              </a:spcAft>
              <a:buSzPts val="1500"/>
              <a:buFont typeface="Roboto Medium"/>
              <a:buChar char="○"/>
            </a:pPr>
            <a:r>
              <a:rPr lang="tr" sz="1500">
                <a:highlight>
                  <a:schemeClr val="lt1"/>
                </a:highlight>
                <a:latin typeface="Roboto"/>
                <a:ea typeface="Roboto"/>
                <a:cs typeface="Roboto"/>
                <a:sym typeface="Roboto"/>
              </a:rPr>
              <a:t>Şeyh Şaban-ı Velî, Benli Sultan, Eyüp Sultan Efsaneleri</a:t>
            </a:r>
            <a:endParaRPr sz="1500">
              <a:highlight>
                <a:schemeClr val="lt1"/>
              </a:highlight>
              <a:latin typeface="Roboto"/>
              <a:ea typeface="Roboto"/>
              <a:cs typeface="Roboto"/>
              <a:sym typeface="Roboto"/>
            </a:endParaRPr>
          </a:p>
          <a:p>
            <a:pPr indent="-323850" lvl="1" marL="914400" rtl="0" algn="l">
              <a:lnSpc>
                <a:spcPct val="115000"/>
              </a:lnSpc>
              <a:spcBef>
                <a:spcPts val="0"/>
              </a:spcBef>
              <a:spcAft>
                <a:spcPts val="0"/>
              </a:spcAft>
              <a:buSzPts val="1500"/>
              <a:buFont typeface="Roboto"/>
              <a:buChar char="○"/>
            </a:pPr>
            <a:r>
              <a:rPr lang="tr" sz="1500">
                <a:highlight>
                  <a:schemeClr val="lt1"/>
                </a:highlight>
                <a:latin typeface="Roboto"/>
                <a:ea typeface="Roboto"/>
                <a:cs typeface="Roboto"/>
                <a:sym typeface="Roboto"/>
              </a:rPr>
              <a:t>Mendilde taşınan nesneler: altın, soğan kabuğu, üzüm, badem, saç…</a:t>
            </a:r>
            <a:endParaRPr i="0" sz="1900" u="none" cap="none" strike="noStrike">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0" y="-670600"/>
            <a:ext cx="5939700" cy="780900"/>
          </a:xfrm>
          <a:prstGeom prst="rect">
            <a:avLst/>
          </a:prstGeom>
          <a:noFill/>
          <a:ln>
            <a:noFill/>
          </a:ln>
        </p:spPr>
        <p:txBody>
          <a:bodyPr anchorCtr="0" anchor="t" bIns="91425" lIns="91425" spcFirstLastPara="1" rIns="91425" wrap="square" tIns="91425">
            <a:normAutofit fontScale="90000"/>
          </a:bodyPr>
          <a:lstStyle/>
          <a:p>
            <a:pPr indent="-382270" lvl="0" marL="457200" rtl="0" algn="l">
              <a:lnSpc>
                <a:spcPct val="100000"/>
              </a:lnSpc>
              <a:spcBef>
                <a:spcPts val="0"/>
              </a:spcBef>
              <a:spcAft>
                <a:spcPts val="0"/>
              </a:spcAft>
              <a:buSzPct val="100000"/>
              <a:buChar char="●"/>
            </a:pPr>
            <a:r>
              <a:rPr lang="tr" sz="3000">
                <a:latin typeface="Times New Roman"/>
                <a:ea typeface="Times New Roman"/>
                <a:cs typeface="Times New Roman"/>
                <a:sym typeface="Times New Roman"/>
              </a:rPr>
              <a:t>Kötülükleri Kovma</a:t>
            </a:r>
            <a:endParaRPr sz="2689"/>
          </a:p>
          <a:p>
            <a:pPr indent="0" lvl="0" marL="0" rtl="0" algn="l">
              <a:lnSpc>
                <a:spcPct val="100000"/>
              </a:lnSpc>
              <a:spcBef>
                <a:spcPts val="0"/>
              </a:spcBef>
              <a:spcAft>
                <a:spcPts val="0"/>
              </a:spcAft>
              <a:buSzPct val="111111"/>
              <a:buNone/>
            </a:pPr>
            <a:r>
              <a:t/>
            </a:r>
            <a:endParaRPr/>
          </a:p>
        </p:txBody>
      </p:sp>
      <p:sp>
        <p:nvSpPr>
          <p:cNvPr id="97" name="Google Shape;97;p19"/>
          <p:cNvSpPr txBox="1"/>
          <p:nvPr>
            <p:ph idx="1" type="body"/>
          </p:nvPr>
        </p:nvSpPr>
        <p:spPr>
          <a:xfrm>
            <a:off x="595800" y="66500"/>
            <a:ext cx="2972100" cy="64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tr" sz="3000">
                <a:solidFill>
                  <a:schemeClr val="dk1"/>
                </a:solidFill>
                <a:latin typeface="Roboto"/>
                <a:ea typeface="Roboto"/>
                <a:cs typeface="Roboto"/>
                <a:sym typeface="Roboto"/>
              </a:rPr>
              <a:t>Pavlus Efsanesi</a:t>
            </a:r>
            <a:endParaRPr b="1" sz="3000">
              <a:solidFill>
                <a:schemeClr val="dk1"/>
              </a:solidFill>
              <a:latin typeface="Roboto"/>
              <a:ea typeface="Roboto"/>
              <a:cs typeface="Roboto"/>
              <a:sym typeface="Roboto"/>
            </a:endParaRPr>
          </a:p>
        </p:txBody>
      </p:sp>
      <p:pic>
        <p:nvPicPr>
          <p:cNvPr id="98" name="Google Shape;98;p19"/>
          <p:cNvPicPr preferRelativeResize="0"/>
          <p:nvPr/>
        </p:nvPicPr>
        <p:blipFill rotWithShape="1">
          <a:blip r:embed="rId4">
            <a:alphaModFix/>
          </a:blip>
          <a:srcRect b="0" l="0" r="0" t="0"/>
          <a:stretch/>
        </p:blipFill>
        <p:spPr>
          <a:xfrm rot="-190164">
            <a:off x="186900" y="4406950"/>
            <a:ext cx="821900" cy="736550"/>
          </a:xfrm>
          <a:prstGeom prst="rect">
            <a:avLst/>
          </a:prstGeom>
          <a:noFill/>
          <a:ln>
            <a:noFill/>
          </a:ln>
        </p:spPr>
      </p:pic>
      <p:sp>
        <p:nvSpPr>
          <p:cNvPr id="99" name="Google Shape;99;p19"/>
          <p:cNvSpPr txBox="1"/>
          <p:nvPr>
            <p:ph idx="1" type="body"/>
          </p:nvPr>
        </p:nvSpPr>
        <p:spPr>
          <a:xfrm>
            <a:off x="548600" y="710900"/>
            <a:ext cx="3305400" cy="68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800"/>
              <a:buNone/>
            </a:pPr>
            <a:r>
              <a:rPr b="1" lang="tr" sz="3000">
                <a:solidFill>
                  <a:schemeClr val="dk1"/>
                </a:solidFill>
                <a:latin typeface="Roboto"/>
                <a:ea typeface="Roboto"/>
                <a:cs typeface="Roboto"/>
                <a:sym typeface="Roboto"/>
              </a:rPr>
              <a:t>Şıh Halil Efsanesi</a:t>
            </a:r>
            <a:endParaRPr b="1" sz="30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0"/>
          <p:cNvSpPr txBox="1"/>
          <p:nvPr/>
        </p:nvSpPr>
        <p:spPr>
          <a:xfrm>
            <a:off x="311700" y="1040400"/>
            <a:ext cx="7389900" cy="1716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EBEBEB"/>
              </a:buClr>
              <a:buSzPts val="1800"/>
              <a:buFont typeface="Roboto"/>
              <a:buChar char="●"/>
            </a:pPr>
            <a:r>
              <a:rPr lang="tr" sz="1800">
                <a:solidFill>
                  <a:srgbClr val="EBEBEB"/>
                </a:solidFill>
                <a:latin typeface="Roboto"/>
                <a:ea typeface="Roboto"/>
                <a:cs typeface="Roboto"/>
                <a:sym typeface="Roboto"/>
              </a:rPr>
              <a:t>Kalkansöğüt Efsanesi</a:t>
            </a:r>
            <a:endParaRPr sz="1800">
              <a:solidFill>
                <a:srgbClr val="EBEBEB"/>
              </a:solidFill>
              <a:latin typeface="Roboto"/>
              <a:ea typeface="Roboto"/>
              <a:cs typeface="Roboto"/>
              <a:sym typeface="Roboto"/>
            </a:endParaRPr>
          </a:p>
          <a:p>
            <a:pPr indent="-342900" lvl="0" marL="457200" rtl="0" algn="l">
              <a:spcBef>
                <a:spcPts val="0"/>
              </a:spcBef>
              <a:spcAft>
                <a:spcPts val="0"/>
              </a:spcAft>
              <a:buClr>
                <a:srgbClr val="EBEBEB"/>
              </a:buClr>
              <a:buSzPts val="1800"/>
              <a:buFont typeface="Roboto"/>
              <a:buChar char="●"/>
            </a:pPr>
            <a:r>
              <a:rPr lang="tr" sz="1800">
                <a:solidFill>
                  <a:srgbClr val="EBEBEB"/>
                </a:solidFill>
                <a:latin typeface="Roboto"/>
                <a:ea typeface="Roboto"/>
                <a:cs typeface="Roboto"/>
                <a:sym typeface="Roboto"/>
              </a:rPr>
              <a:t>Hacıağaç Köyü Efsanesi</a:t>
            </a:r>
            <a:endParaRPr sz="1800">
              <a:solidFill>
                <a:srgbClr val="EBEBEB"/>
              </a:solidFill>
              <a:latin typeface="Roboto"/>
              <a:ea typeface="Roboto"/>
              <a:cs typeface="Roboto"/>
              <a:sym typeface="Roboto"/>
            </a:endParaRPr>
          </a:p>
          <a:p>
            <a:pPr indent="-342900" lvl="0" marL="457200" rtl="0" algn="l">
              <a:spcBef>
                <a:spcPts val="0"/>
              </a:spcBef>
              <a:spcAft>
                <a:spcPts val="0"/>
              </a:spcAft>
              <a:buClr>
                <a:srgbClr val="EBEBEB"/>
              </a:buClr>
              <a:buSzPts val="1800"/>
              <a:buFont typeface="Roboto"/>
              <a:buChar char="●"/>
            </a:pPr>
            <a:r>
              <a:rPr lang="tr" sz="1800">
                <a:solidFill>
                  <a:srgbClr val="EBEBEB"/>
                </a:solidFill>
                <a:latin typeface="Roboto"/>
                <a:ea typeface="Roboto"/>
                <a:cs typeface="Roboto"/>
                <a:sym typeface="Roboto"/>
              </a:rPr>
              <a:t>Yavuz Sultan Selim’in Mısır Seferi</a:t>
            </a:r>
            <a:endParaRPr sz="1800">
              <a:solidFill>
                <a:srgbClr val="EBEBEB"/>
              </a:solidFill>
              <a:latin typeface="Roboto"/>
              <a:ea typeface="Roboto"/>
              <a:cs typeface="Roboto"/>
              <a:sym typeface="Roboto"/>
            </a:endParaRPr>
          </a:p>
          <a:p>
            <a:pPr indent="-342900" lvl="0" marL="457200" rtl="0" algn="l">
              <a:spcBef>
                <a:spcPts val="0"/>
              </a:spcBef>
              <a:spcAft>
                <a:spcPts val="0"/>
              </a:spcAft>
              <a:buClr>
                <a:srgbClr val="EBEBEB"/>
              </a:buClr>
              <a:buSzPts val="1800"/>
              <a:buFont typeface="Roboto"/>
              <a:buChar char="●"/>
            </a:pPr>
            <a:r>
              <a:rPr lang="tr" sz="1800">
                <a:solidFill>
                  <a:srgbClr val="EBEBEB"/>
                </a:solidFill>
                <a:latin typeface="Roboto"/>
                <a:ea typeface="Roboto"/>
                <a:cs typeface="Roboto"/>
                <a:sym typeface="Roboto"/>
              </a:rPr>
              <a:t>Fatmacık Efsanesi</a:t>
            </a:r>
            <a:endParaRPr sz="1800">
              <a:solidFill>
                <a:srgbClr val="EBEBEB"/>
              </a:solidFill>
              <a:latin typeface="Roboto"/>
              <a:ea typeface="Roboto"/>
              <a:cs typeface="Roboto"/>
              <a:sym typeface="Roboto"/>
            </a:endParaRPr>
          </a:p>
          <a:p>
            <a:pPr indent="-342900" lvl="0" marL="457200" rtl="0" algn="l">
              <a:spcBef>
                <a:spcPts val="0"/>
              </a:spcBef>
              <a:spcAft>
                <a:spcPts val="0"/>
              </a:spcAft>
              <a:buClr>
                <a:srgbClr val="EBEBEB"/>
              </a:buClr>
              <a:buSzPts val="1800"/>
              <a:buFont typeface="Roboto"/>
              <a:buChar char="●"/>
            </a:pPr>
            <a:r>
              <a:rPr lang="tr" sz="1800">
                <a:solidFill>
                  <a:srgbClr val="EBEBEB"/>
                </a:solidFill>
                <a:latin typeface="Roboto"/>
                <a:ea typeface="Roboto"/>
                <a:cs typeface="Roboto"/>
                <a:sym typeface="Roboto"/>
              </a:rPr>
              <a:t>Türbe, yatır ve ağaçlara bağlanan mendiller</a:t>
            </a:r>
            <a:endParaRPr sz="1800">
              <a:solidFill>
                <a:srgbClr val="EBEBEB"/>
              </a:solidFill>
              <a:latin typeface="Roboto"/>
              <a:ea typeface="Roboto"/>
              <a:cs typeface="Roboto"/>
              <a:sym typeface="Roboto"/>
            </a:endParaRPr>
          </a:p>
        </p:txBody>
      </p:sp>
      <p:sp>
        <p:nvSpPr>
          <p:cNvPr id="105" name="Google Shape;105;p20"/>
          <p:cNvSpPr txBox="1"/>
          <p:nvPr>
            <p:ph idx="4294967295" type="ctrTitle"/>
          </p:nvPr>
        </p:nvSpPr>
        <p:spPr>
          <a:xfrm>
            <a:off x="311700" y="261625"/>
            <a:ext cx="8520600" cy="6963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5200"/>
              <a:buNone/>
            </a:pPr>
            <a:r>
              <a:rPr lang="tr">
                <a:solidFill>
                  <a:schemeClr val="lt1"/>
                </a:solidFill>
                <a:latin typeface="Roboto Medium"/>
                <a:ea typeface="Roboto Medium"/>
                <a:cs typeface="Roboto Medium"/>
                <a:sym typeface="Roboto Medium"/>
              </a:rPr>
              <a:t>İz İşaret Bırakma</a:t>
            </a:r>
            <a:endParaRPr sz="2800">
              <a:solidFill>
                <a:schemeClr val="lt1"/>
              </a:solidFill>
              <a:latin typeface="Roboto Medium"/>
              <a:ea typeface="Roboto Medium"/>
              <a:cs typeface="Roboto Medium"/>
              <a:sym typeface="Robot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0" y="3147400"/>
            <a:ext cx="3745500" cy="625800"/>
          </a:xfrm>
          <a:prstGeom prst="rect">
            <a:avLst/>
          </a:prstGeom>
          <a:noFill/>
          <a:ln>
            <a:noFill/>
          </a:ln>
        </p:spPr>
        <p:txBody>
          <a:bodyPr anchorCtr="0" anchor="t" bIns="91425" lIns="91425" spcFirstLastPara="1" rIns="91425" wrap="square" tIns="91425">
            <a:normAutofit fontScale="90000"/>
          </a:bodyPr>
          <a:lstStyle/>
          <a:p>
            <a:pPr indent="-365760" lvl="0" marL="457200" rtl="0" algn="l">
              <a:lnSpc>
                <a:spcPct val="100000"/>
              </a:lnSpc>
              <a:spcBef>
                <a:spcPts val="0"/>
              </a:spcBef>
              <a:spcAft>
                <a:spcPts val="0"/>
              </a:spcAft>
              <a:buClr>
                <a:schemeClr val="lt1"/>
              </a:buClr>
              <a:buSzPct val="80000"/>
              <a:buChar char="❖"/>
            </a:pPr>
            <a:r>
              <a:rPr lang="tr" sz="3000">
                <a:solidFill>
                  <a:schemeClr val="lt1"/>
                </a:solidFill>
                <a:latin typeface="Times New Roman"/>
                <a:ea typeface="Times New Roman"/>
                <a:cs typeface="Times New Roman"/>
                <a:sym typeface="Times New Roman"/>
              </a:rPr>
              <a:t>Bereketin kazanılması</a:t>
            </a:r>
            <a:endParaRPr sz="2400">
              <a:solidFill>
                <a:schemeClr val="lt1"/>
              </a:solidFill>
            </a:endParaRPr>
          </a:p>
        </p:txBody>
      </p:sp>
      <p:sp>
        <p:nvSpPr>
          <p:cNvPr id="111" name="Google Shape;111;p21"/>
          <p:cNvSpPr txBox="1"/>
          <p:nvPr>
            <p:ph idx="1" type="body"/>
          </p:nvPr>
        </p:nvSpPr>
        <p:spPr>
          <a:xfrm>
            <a:off x="164475" y="3773200"/>
            <a:ext cx="2573400" cy="493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tr" sz="2000">
                <a:solidFill>
                  <a:schemeClr val="lt1"/>
                </a:solidFill>
                <a:latin typeface="Times New Roman"/>
                <a:ea typeface="Times New Roman"/>
                <a:cs typeface="Times New Roman"/>
                <a:sym typeface="Times New Roman"/>
              </a:rPr>
              <a:t>Hz. İbrahim Efsanesi                                                                       </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