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0"/>
  </p:notesMasterIdLst>
  <p:sldIdLst>
    <p:sldId id="256" r:id="rId2"/>
    <p:sldId id="280" r:id="rId3"/>
    <p:sldId id="257" r:id="rId4"/>
    <p:sldId id="267" r:id="rId5"/>
    <p:sldId id="269" r:id="rId6"/>
    <p:sldId id="268" r:id="rId7"/>
    <p:sldId id="272" r:id="rId8"/>
    <p:sldId id="270" r:id="rId9"/>
    <p:sldId id="271" r:id="rId10"/>
    <p:sldId id="273" r:id="rId11"/>
    <p:sldId id="279" r:id="rId12"/>
    <p:sldId id="274" r:id="rId13"/>
    <p:sldId id="276" r:id="rId14"/>
    <p:sldId id="278" r:id="rId15"/>
    <p:sldId id="283" r:id="rId16"/>
    <p:sldId id="284" r:id="rId17"/>
    <p:sldId id="275" r:id="rId18"/>
    <p:sldId id="265" r:id="rId19"/>
  </p:sldIdLst>
  <p:sldSz cx="20104100" cy="11309350"/>
  <p:notesSz cx="20104100" cy="1130935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Orta Stil 2 - Vurgu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152" autoAdjust="0"/>
    <p:restoredTop sz="87471" autoAdjust="0"/>
  </p:normalViewPr>
  <p:slideViewPr>
    <p:cSldViewPr>
      <p:cViewPr varScale="1">
        <p:scale>
          <a:sx n="62" d="100"/>
          <a:sy n="62" d="100"/>
        </p:scale>
        <p:origin x="930" y="7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stbilgi Yer Tutucusu 1"/>
          <p:cNvSpPr>
            <a:spLocks noGrp="1"/>
          </p:cNvSpPr>
          <p:nvPr>
            <p:ph type="hdr" sz="quarter"/>
          </p:nvPr>
        </p:nvSpPr>
        <p:spPr>
          <a:xfrm>
            <a:off x="0" y="0"/>
            <a:ext cx="8712200" cy="566738"/>
          </a:xfrm>
          <a:prstGeom prst="rect">
            <a:avLst/>
          </a:prstGeom>
        </p:spPr>
        <p:txBody>
          <a:bodyPr vert="horz" lIns="91440" tIns="45720" rIns="91440" bIns="45720" rtlCol="0"/>
          <a:lstStyle>
            <a:lvl1pPr algn="l">
              <a:defRPr sz="1200"/>
            </a:lvl1pPr>
          </a:lstStyle>
          <a:p>
            <a:endParaRPr lang="tr-TR"/>
          </a:p>
        </p:txBody>
      </p:sp>
      <p:sp>
        <p:nvSpPr>
          <p:cNvPr id="3" name="Veri Yer Tutucusu 2"/>
          <p:cNvSpPr>
            <a:spLocks noGrp="1"/>
          </p:cNvSpPr>
          <p:nvPr>
            <p:ph type="dt" idx="1"/>
          </p:nvPr>
        </p:nvSpPr>
        <p:spPr>
          <a:xfrm>
            <a:off x="11387138" y="0"/>
            <a:ext cx="8712200" cy="566738"/>
          </a:xfrm>
          <a:prstGeom prst="rect">
            <a:avLst/>
          </a:prstGeom>
        </p:spPr>
        <p:txBody>
          <a:bodyPr vert="horz" lIns="91440" tIns="45720" rIns="91440" bIns="45720" rtlCol="0"/>
          <a:lstStyle>
            <a:lvl1pPr algn="r">
              <a:defRPr sz="1200"/>
            </a:lvl1pPr>
          </a:lstStyle>
          <a:p>
            <a:fld id="{B61ABC61-D6CA-4BF3-A3D6-DECF013CED98}" type="datetimeFigureOut">
              <a:rPr lang="tr-TR" smtClean="0"/>
              <a:t>12.05.2026</a:t>
            </a:fld>
            <a:endParaRPr lang="tr-TR"/>
          </a:p>
        </p:txBody>
      </p:sp>
      <p:sp>
        <p:nvSpPr>
          <p:cNvPr id="4" name="Slayt Görüntüsü Yer Tutucusu 3"/>
          <p:cNvSpPr>
            <a:spLocks noGrp="1" noRot="1" noChangeAspect="1"/>
          </p:cNvSpPr>
          <p:nvPr>
            <p:ph type="sldImg" idx="2"/>
          </p:nvPr>
        </p:nvSpPr>
        <p:spPr>
          <a:xfrm>
            <a:off x="6659563" y="1414463"/>
            <a:ext cx="6784975" cy="3816350"/>
          </a:xfrm>
          <a:prstGeom prst="rect">
            <a:avLst/>
          </a:prstGeom>
          <a:noFill/>
          <a:ln w="12700">
            <a:solidFill>
              <a:prstClr val="black"/>
            </a:solidFill>
          </a:ln>
        </p:spPr>
        <p:txBody>
          <a:bodyPr vert="horz" lIns="91440" tIns="45720" rIns="91440" bIns="45720" rtlCol="0" anchor="ctr"/>
          <a:lstStyle/>
          <a:p>
            <a:endParaRPr lang="tr-TR"/>
          </a:p>
        </p:txBody>
      </p:sp>
      <p:sp>
        <p:nvSpPr>
          <p:cNvPr id="5" name="Not Yer Tutucusu 4"/>
          <p:cNvSpPr>
            <a:spLocks noGrp="1"/>
          </p:cNvSpPr>
          <p:nvPr>
            <p:ph type="body" sz="quarter" idx="3"/>
          </p:nvPr>
        </p:nvSpPr>
        <p:spPr>
          <a:xfrm>
            <a:off x="2009775" y="5441950"/>
            <a:ext cx="16084550" cy="4454525"/>
          </a:xfrm>
          <a:prstGeom prst="rect">
            <a:avLst/>
          </a:prstGeom>
        </p:spPr>
        <p:txBody>
          <a:bodyPr vert="horz" lIns="91440" tIns="45720" rIns="91440" bIns="45720" rtlCol="0"/>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6" name="Altbilgi Yer Tutucusu 5"/>
          <p:cNvSpPr>
            <a:spLocks noGrp="1"/>
          </p:cNvSpPr>
          <p:nvPr>
            <p:ph type="ftr" sz="quarter" idx="4"/>
          </p:nvPr>
        </p:nvSpPr>
        <p:spPr>
          <a:xfrm>
            <a:off x="0" y="10742613"/>
            <a:ext cx="8712200" cy="566737"/>
          </a:xfrm>
          <a:prstGeom prst="rect">
            <a:avLst/>
          </a:prstGeom>
        </p:spPr>
        <p:txBody>
          <a:bodyPr vert="horz" lIns="91440" tIns="45720" rIns="91440" bIns="45720" rtlCol="0" anchor="b"/>
          <a:lstStyle>
            <a:lvl1pPr algn="l">
              <a:defRPr sz="1200"/>
            </a:lvl1pPr>
          </a:lstStyle>
          <a:p>
            <a:endParaRPr lang="tr-TR"/>
          </a:p>
        </p:txBody>
      </p:sp>
      <p:sp>
        <p:nvSpPr>
          <p:cNvPr id="7" name="Slayt Numarası Yer Tutucusu 6"/>
          <p:cNvSpPr>
            <a:spLocks noGrp="1"/>
          </p:cNvSpPr>
          <p:nvPr>
            <p:ph type="sldNum" sz="quarter" idx="5"/>
          </p:nvPr>
        </p:nvSpPr>
        <p:spPr>
          <a:xfrm>
            <a:off x="11387138" y="10742613"/>
            <a:ext cx="8712200" cy="566737"/>
          </a:xfrm>
          <a:prstGeom prst="rect">
            <a:avLst/>
          </a:prstGeom>
        </p:spPr>
        <p:txBody>
          <a:bodyPr vert="horz" lIns="91440" tIns="45720" rIns="91440" bIns="45720" rtlCol="0" anchor="b"/>
          <a:lstStyle>
            <a:lvl1pPr algn="r">
              <a:defRPr sz="1200"/>
            </a:lvl1pPr>
          </a:lstStyle>
          <a:p>
            <a:fld id="{A6E52270-8FD1-4E78-9895-D7E44456DFAF}" type="slidenum">
              <a:rPr lang="tr-TR" smtClean="0"/>
              <a:t>‹#›</a:t>
            </a:fld>
            <a:endParaRPr lang="tr-TR"/>
          </a:p>
        </p:txBody>
      </p:sp>
    </p:spTree>
    <p:extLst>
      <p:ext uri="{BB962C8B-B14F-4D97-AF65-F5344CB8AC3E}">
        <p14:creationId xmlns:p14="http://schemas.microsoft.com/office/powerpoint/2010/main" val="1808682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10"/>
          </p:nvPr>
        </p:nvSpPr>
        <p:spPr/>
        <p:txBody>
          <a:bodyPr/>
          <a:lstStyle/>
          <a:p>
            <a:fld id="{A6E52270-8FD1-4E78-9895-D7E44456DFAF}" type="slidenum">
              <a:rPr lang="tr-TR" smtClean="0"/>
              <a:t>5</a:t>
            </a:fld>
            <a:endParaRPr lang="tr-TR"/>
          </a:p>
        </p:txBody>
      </p:sp>
    </p:spTree>
    <p:extLst>
      <p:ext uri="{BB962C8B-B14F-4D97-AF65-F5344CB8AC3E}">
        <p14:creationId xmlns:p14="http://schemas.microsoft.com/office/powerpoint/2010/main" val="217338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pPr marL="0" marR="0" lvl="0" indent="449263" algn="l" defTabSz="914400" rtl="0" eaLnBrk="0" fontAlgn="base" latinLnBrk="0" hangingPunct="0">
              <a:lnSpc>
                <a:spcPct val="100000"/>
              </a:lnSpc>
              <a:spcBef>
                <a:spcPct val="0"/>
              </a:spcBef>
              <a:spcAft>
                <a:spcPct val="0"/>
              </a:spcAft>
              <a:buClrTx/>
              <a:buSzTx/>
              <a:buFontTx/>
              <a:buNone/>
              <a:tabLst/>
              <a:defRPr/>
            </a:pPr>
            <a:r>
              <a:rPr kumimoji="0" lang="tr-TR" altLang="tr-TR"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Özellikle Mahmut Bey Camii'nde rastladığımız "çarkıfelek" motifi, dairesel geometrik formu ve içsel devinimiyle, evrenin kesintisiz ritmini ve ilahi iradenin sürekli yenilenen dinamizmini mimari yüzeye yansıtmaktadır (Sağlam, 2020).</a:t>
            </a:r>
            <a:endParaRPr kumimoji="0" lang="tr-TR" altLang="tr-TR" sz="1600" b="0" i="0" u="none" strike="noStrike" cap="none" normalizeH="0" baseline="0" dirty="0" smtClean="0">
              <a:ln>
                <a:noFill/>
              </a:ln>
              <a:solidFill>
                <a:schemeClr val="tx1"/>
              </a:solidFill>
              <a:effectLst/>
            </a:endParaRPr>
          </a:p>
          <a:p>
            <a:pPr marL="0" marR="0" lvl="0" indent="449263" algn="l" defTabSz="914400" rtl="0" eaLnBrk="0" fontAlgn="base" latinLnBrk="0" hangingPunct="0">
              <a:lnSpc>
                <a:spcPct val="100000"/>
              </a:lnSpc>
              <a:spcBef>
                <a:spcPct val="0"/>
              </a:spcBef>
              <a:spcAft>
                <a:spcPct val="0"/>
              </a:spcAft>
              <a:buClrTx/>
              <a:buSzTx/>
              <a:buFontTx/>
              <a:buNone/>
              <a:tabLst/>
            </a:pPr>
            <a:endParaRPr kumimoji="0" lang="tr-TR" altLang="tr-TR" sz="1300" b="0" i="0" u="none" strike="noStrike" cap="none" normalizeH="0" baseline="0" dirty="0" smtClean="0">
              <a:ln>
                <a:noFill/>
              </a:ln>
              <a:solidFill>
                <a:schemeClr val="tx1"/>
              </a:solidFill>
              <a:effectLst/>
            </a:endParaRPr>
          </a:p>
        </p:txBody>
      </p:sp>
      <p:sp>
        <p:nvSpPr>
          <p:cNvPr id="4" name="Slayt Numarası Yer Tutucusu 3"/>
          <p:cNvSpPr>
            <a:spLocks noGrp="1"/>
          </p:cNvSpPr>
          <p:nvPr>
            <p:ph type="sldNum" sz="quarter" idx="10"/>
          </p:nvPr>
        </p:nvSpPr>
        <p:spPr/>
        <p:txBody>
          <a:bodyPr/>
          <a:lstStyle/>
          <a:p>
            <a:fld id="{A6E52270-8FD1-4E78-9895-D7E44456DFAF}" type="slidenum">
              <a:rPr lang="tr-TR" smtClean="0"/>
              <a:t>7</a:t>
            </a:fld>
            <a:endParaRPr lang="tr-TR"/>
          </a:p>
        </p:txBody>
      </p:sp>
    </p:spTree>
    <p:extLst>
      <p:ext uri="{BB962C8B-B14F-4D97-AF65-F5344CB8AC3E}">
        <p14:creationId xmlns:p14="http://schemas.microsoft.com/office/powerpoint/2010/main" val="2783450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tr-TR" sz="1200" kern="1200" dirty="0" smtClean="0">
                <a:solidFill>
                  <a:schemeClr val="tx1"/>
                </a:solidFill>
                <a:effectLst/>
                <a:latin typeface="+mn-lt"/>
                <a:ea typeface="+mn-ea"/>
                <a:cs typeface="+mn-cs"/>
              </a:rPr>
              <a:t>Kastamonu Mahmut Bey Camii'nin ahşap süslemelerinde yer alan on kollu yıldızlar, varoluşun on aşamalı hiyerarşik düzenini ve ilahi tecellinin tüm yaratılışı kapsayan yayılımını sembolize etmektedir. Altı kollu yıldızların ise makro kozmos ile mikro kozmos arasındaki hassas dengeyi temsil ettiği düşünülmektedir (Mülayim, 1982).</a:t>
            </a:r>
          </a:p>
          <a:p>
            <a:endParaRPr lang="tr-TR" dirty="0"/>
          </a:p>
        </p:txBody>
      </p:sp>
      <p:sp>
        <p:nvSpPr>
          <p:cNvPr id="4" name="Slayt Numarası Yer Tutucusu 3"/>
          <p:cNvSpPr>
            <a:spLocks noGrp="1"/>
          </p:cNvSpPr>
          <p:nvPr>
            <p:ph type="sldNum" sz="quarter" idx="10"/>
          </p:nvPr>
        </p:nvSpPr>
        <p:spPr/>
        <p:txBody>
          <a:bodyPr/>
          <a:lstStyle/>
          <a:p>
            <a:fld id="{A6E52270-8FD1-4E78-9895-D7E44456DFAF}" type="slidenum">
              <a:rPr lang="tr-TR" smtClean="0"/>
              <a:t>8</a:t>
            </a:fld>
            <a:endParaRPr lang="tr-TR"/>
          </a:p>
        </p:txBody>
      </p:sp>
    </p:spTree>
    <p:extLst>
      <p:ext uri="{BB962C8B-B14F-4D97-AF65-F5344CB8AC3E}">
        <p14:creationId xmlns:p14="http://schemas.microsoft.com/office/powerpoint/2010/main" val="703576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tr-TR" sz="1200" kern="1200" dirty="0" smtClean="0">
                <a:solidFill>
                  <a:schemeClr val="tx1"/>
                </a:solidFill>
                <a:effectLst/>
                <a:latin typeface="+mn-lt"/>
                <a:ea typeface="+mn-ea"/>
                <a:cs typeface="+mn-cs"/>
              </a:rPr>
              <a:t>Musa Fakih, Yılanlı ve Mahmut Bey Camilerinde karşımıza çıkan altıgen yıldız motifi, "Mühr-ü Süleyman" olarak da bilinmekte olup, tarihsel süreçte hem ilahi otoriteyi hem de kötü niyetli unsurlardan korunmayı simgeleyen tılsımlı bir mühür olarak değerlendirilmiştir (Pala, 2020, s. 523-525).</a:t>
            </a:r>
          </a:p>
          <a:p>
            <a:endParaRPr lang="tr-TR" dirty="0"/>
          </a:p>
        </p:txBody>
      </p:sp>
      <p:sp>
        <p:nvSpPr>
          <p:cNvPr id="4" name="Slayt Numarası Yer Tutucusu 3"/>
          <p:cNvSpPr>
            <a:spLocks noGrp="1"/>
          </p:cNvSpPr>
          <p:nvPr>
            <p:ph type="sldNum" sz="quarter" idx="10"/>
          </p:nvPr>
        </p:nvSpPr>
        <p:spPr/>
        <p:txBody>
          <a:bodyPr/>
          <a:lstStyle/>
          <a:p>
            <a:fld id="{A6E52270-8FD1-4E78-9895-D7E44456DFAF}" type="slidenum">
              <a:rPr lang="tr-TR" smtClean="0"/>
              <a:t>9</a:t>
            </a:fld>
            <a:endParaRPr lang="tr-TR"/>
          </a:p>
        </p:txBody>
      </p:sp>
    </p:spTree>
    <p:extLst>
      <p:ext uri="{BB962C8B-B14F-4D97-AF65-F5344CB8AC3E}">
        <p14:creationId xmlns:p14="http://schemas.microsoft.com/office/powerpoint/2010/main" val="2292693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tr-TR" altLang="tr-TR" sz="12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Atabey Gazi, Mahmut Bey, Honsalar ve Musa Fakih camilerinde gözlemlenen geometrik kurguların matematiksel kesinliği, bitkisel motiflerin zarafetiyle birleşerek bu düzenlerin sembolik anlamlarını pekiştirmektedir. Bitkisel motifler ise kimi zaman sembolik anlamlar taşımakta, kimi zaman da geometrik kompozisyonlardaki süreklilik ve sonsuzluk fikrini destekleyen görsel unsurlar olarak değerlendirilmektedir (</a:t>
            </a:r>
            <a:r>
              <a:rPr kumimoji="0" lang="tr-TR" altLang="tr-TR" sz="12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Alkaç</a:t>
            </a:r>
            <a:r>
              <a:rPr kumimoji="0" lang="tr-TR" altLang="tr-TR" sz="12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&amp; Aydoğan, 2024, s. 33-36). </a:t>
            </a:r>
            <a:endParaRPr lang="tr-TR" dirty="0"/>
          </a:p>
        </p:txBody>
      </p:sp>
      <p:sp>
        <p:nvSpPr>
          <p:cNvPr id="4" name="Slayt Numarası Yer Tutucusu 3"/>
          <p:cNvSpPr>
            <a:spLocks noGrp="1"/>
          </p:cNvSpPr>
          <p:nvPr>
            <p:ph type="sldNum" sz="quarter" idx="10"/>
          </p:nvPr>
        </p:nvSpPr>
        <p:spPr/>
        <p:txBody>
          <a:bodyPr/>
          <a:lstStyle/>
          <a:p>
            <a:fld id="{A6E52270-8FD1-4E78-9895-D7E44456DFAF}" type="slidenum">
              <a:rPr lang="tr-TR" smtClean="0"/>
              <a:t>10</a:t>
            </a:fld>
            <a:endParaRPr lang="tr-TR"/>
          </a:p>
        </p:txBody>
      </p:sp>
    </p:spTree>
    <p:extLst>
      <p:ext uri="{BB962C8B-B14F-4D97-AF65-F5344CB8AC3E}">
        <p14:creationId xmlns:p14="http://schemas.microsoft.com/office/powerpoint/2010/main" val="2411218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tr-TR" altLang="tr-TR" sz="12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Kastamonu Selçuklu ve Beylikler dönemine ait camilerde sıklıkla karşılaşılan rumi ve palmet motifleri, bu soyut anlatımın en üst düzey örneklerini sunmaktadır. Başlangıcı ve sonu belirsiz rumi kompozisyonlar ilahi sonsuzluğu simgelerken (Genç, 2023, s. 1-9), palmetler hayat ağacı kültüyle bağlantılı olarak yaşamın sürekliliğini temsil etmektedir (</a:t>
            </a:r>
            <a:r>
              <a:rPr kumimoji="0" lang="tr-TR" altLang="tr-TR" sz="12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Aygör</a:t>
            </a:r>
            <a:r>
              <a:rPr kumimoji="0" lang="tr-TR" altLang="tr-TR" sz="12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&amp; Kara, 2018, s. 155-184).</a:t>
            </a:r>
            <a:r>
              <a:rPr kumimoji="0" lang="tr-TR" altLang="tr-TR" sz="1100" b="0" i="0" u="none" strike="noStrike" cap="none" normalizeH="0" baseline="0" dirty="0" smtClean="0">
                <a:ln>
                  <a:noFill/>
                </a:ln>
                <a:solidFill>
                  <a:schemeClr val="tx1"/>
                </a:solidFill>
                <a:effectLst/>
                <a:latin typeface="Palatino Linotype" panose="02040502050505030304" pitchFamily="18" charset="0"/>
                <a:ea typeface="Calibri" panose="020F0502020204030204" pitchFamily="34" charset="0"/>
                <a:cs typeface="Arial" panose="020B0604020202020204" pitchFamily="34" charset="0"/>
              </a:rPr>
              <a:t> </a:t>
            </a:r>
            <a:endParaRPr kumimoji="0" lang="tr-TR" altLang="tr-TR" sz="1300" b="0" i="0" u="none" strike="noStrike" cap="none" normalizeH="0" baseline="0" dirty="0" smtClean="0">
              <a:ln>
                <a:noFill/>
              </a:ln>
              <a:solidFill>
                <a:schemeClr val="tx1"/>
              </a:solidFill>
              <a:effectLst/>
            </a:endParaRPr>
          </a:p>
          <a:p>
            <a:endParaRPr lang="tr-TR" dirty="0"/>
          </a:p>
        </p:txBody>
      </p:sp>
      <p:sp>
        <p:nvSpPr>
          <p:cNvPr id="4" name="Slayt Numarası Yer Tutucusu 3"/>
          <p:cNvSpPr>
            <a:spLocks noGrp="1"/>
          </p:cNvSpPr>
          <p:nvPr>
            <p:ph type="sldNum" sz="quarter" idx="10"/>
          </p:nvPr>
        </p:nvSpPr>
        <p:spPr/>
        <p:txBody>
          <a:bodyPr/>
          <a:lstStyle/>
          <a:p>
            <a:fld id="{A6E52270-8FD1-4E78-9895-D7E44456DFAF}" type="slidenum">
              <a:rPr lang="tr-TR" smtClean="0"/>
              <a:t>11</a:t>
            </a:fld>
            <a:endParaRPr lang="tr-TR"/>
          </a:p>
        </p:txBody>
      </p:sp>
    </p:spTree>
    <p:extLst>
      <p:ext uri="{BB962C8B-B14F-4D97-AF65-F5344CB8AC3E}">
        <p14:creationId xmlns:p14="http://schemas.microsoft.com/office/powerpoint/2010/main" val="22729650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tr-TR" altLang="tr-TR" sz="12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Mahmut Bey Camii gibi mimari şaheserlerde rastlanan saadet düğümü, dairesel ve köşeli hatlarıyla sonsuz bir döngüyü temsil etmekte olup, birlik, bağlılık ve evrensel uyumu simgeleyen güçlü bir ikonografik unsur olarak değerlendirilmektedir (Kuru, 2008, s. 23-52)</a:t>
            </a:r>
            <a:endParaRPr kumimoji="0" lang="tr-TR" altLang="tr-TR" sz="1300" b="0" i="0" u="none" strike="noStrike" cap="none" normalizeH="0" baseline="0" dirty="0" smtClean="0">
              <a:ln>
                <a:noFill/>
              </a:ln>
              <a:solidFill>
                <a:schemeClr val="tx1"/>
              </a:solidFill>
              <a:effectLst/>
            </a:endParaRPr>
          </a:p>
        </p:txBody>
      </p:sp>
      <p:sp>
        <p:nvSpPr>
          <p:cNvPr id="4" name="Slayt Numarası Yer Tutucusu 3"/>
          <p:cNvSpPr>
            <a:spLocks noGrp="1"/>
          </p:cNvSpPr>
          <p:nvPr>
            <p:ph type="sldNum" sz="quarter" idx="10"/>
          </p:nvPr>
        </p:nvSpPr>
        <p:spPr/>
        <p:txBody>
          <a:bodyPr/>
          <a:lstStyle/>
          <a:p>
            <a:fld id="{A6E52270-8FD1-4E78-9895-D7E44456DFAF}" type="slidenum">
              <a:rPr lang="tr-TR" smtClean="0"/>
              <a:t>12</a:t>
            </a:fld>
            <a:endParaRPr lang="tr-TR"/>
          </a:p>
        </p:txBody>
      </p:sp>
    </p:spTree>
    <p:extLst>
      <p:ext uri="{BB962C8B-B14F-4D97-AF65-F5344CB8AC3E}">
        <p14:creationId xmlns:p14="http://schemas.microsoft.com/office/powerpoint/2010/main" val="3768273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tr-TR" altLang="tr-TR" sz="1200" b="0" i="0" u="none" strike="noStrike" cap="none" normalizeH="0" baseline="0" dirty="0" smtClean="0">
                <a:ln>
                  <a:noFill/>
                </a:ln>
                <a:solidFill>
                  <a:schemeClr val="tx1"/>
                </a:solidFill>
                <a:effectLst/>
                <a:latin typeface="Palatino Linotype" panose="02040502050505030304" pitchFamily="18" charset="0"/>
                <a:ea typeface="Calibri" panose="020F0502020204030204" pitchFamily="34" charset="0"/>
                <a:cs typeface="Arial" panose="020B0604020202020204" pitchFamily="34" charset="0"/>
              </a:rPr>
              <a:t>Kastamonu Honsalar Camii’nde karşımıza çıkan kazayağı motifi ise Türk dünyasının ortak görsel dili olan tamgaların Anadolu’daki sürekliliğini gösteren en çarpıcı örneklerinden biri olduğu düşünülmektedir. Tarih sosyolojisi açısından değerlendirildiğinde, Sibirya’daki Kalbak Taş kaya resim alanından Anadolu’ya kadar geniş bir coğrafyada izlenebilen bu “kazayağı” motifi, kültürel aktarımın somut bir göstergesi olarak karşımıza çıkmaktadır (Şekil 12) . Söz konusu işaret, yalnızca bir mülkiyet ya da aidiyet göstergesi değil; aynı zamanda İslam estetiği içerisinde yeniden anlamlandırılarak kozmolojik ve sembolik bir içerik kazanan çok katmanlı bir görsel unsur niteliği taşımaktadır (Aksoy, 2020, s. 486-507) </a:t>
            </a:r>
            <a:endParaRPr kumimoji="0" lang="tr-TR" altLang="tr-TR" sz="1600" b="0" i="0" u="none" strike="noStrike" cap="none" normalizeH="0" baseline="0" dirty="0" smtClean="0">
              <a:ln>
                <a:noFill/>
              </a:ln>
              <a:solidFill>
                <a:schemeClr val="tx1"/>
              </a:solidFill>
              <a:effectLst/>
            </a:endParaRPr>
          </a:p>
          <a:p>
            <a:endParaRPr lang="tr-TR" dirty="0"/>
          </a:p>
        </p:txBody>
      </p:sp>
      <p:sp>
        <p:nvSpPr>
          <p:cNvPr id="4" name="Slayt Numarası Yer Tutucusu 3"/>
          <p:cNvSpPr>
            <a:spLocks noGrp="1"/>
          </p:cNvSpPr>
          <p:nvPr>
            <p:ph type="sldNum" sz="quarter" idx="10"/>
          </p:nvPr>
        </p:nvSpPr>
        <p:spPr/>
        <p:txBody>
          <a:bodyPr/>
          <a:lstStyle/>
          <a:p>
            <a:fld id="{A6E52270-8FD1-4E78-9895-D7E44456DFAF}" type="slidenum">
              <a:rPr lang="tr-TR" smtClean="0"/>
              <a:t>13</a:t>
            </a:fld>
            <a:endParaRPr lang="tr-TR"/>
          </a:p>
        </p:txBody>
      </p:sp>
    </p:spTree>
    <p:extLst>
      <p:ext uri="{BB962C8B-B14F-4D97-AF65-F5344CB8AC3E}">
        <p14:creationId xmlns:p14="http://schemas.microsoft.com/office/powerpoint/2010/main" val="3814272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tr-TR" altLang="tr-TR" sz="1200" b="0" i="0" u="none" strike="noStrike" cap="none" normalizeH="0" baseline="0" dirty="0" smtClean="0">
                <a:ln>
                  <a:noFill/>
                </a:ln>
                <a:solidFill>
                  <a:schemeClr val="tx1"/>
                </a:solidFill>
                <a:effectLst/>
                <a:latin typeface="Palatino Linotype" panose="02040502050505030304" pitchFamily="18" charset="0"/>
                <a:ea typeface="Calibri" panose="020F0502020204030204" pitchFamily="34" charset="0"/>
                <a:cs typeface="Arial" panose="020B0604020202020204" pitchFamily="34" charset="0"/>
              </a:rPr>
              <a:t>Benzer biçimde, Musa Fakih Camii’nde merkezi bir öğe olarak kullanılan Selçuklu yıldızı da salt geometrik bir bezeme olmanın ötesinde, dönemin inanç sistemi ve hâkimiyet anlayışını sembolize eden manevi bir “tamga” olarak yorumlanabilir. Bu motifler aracılığıyla ahşap yüzeylere yalnızca estetik bir değer kazandırılmamış; aynı zamanda kültürel kimlik ve tarihsel süreklilik bilinçli bir biçimde işlenerek, adeta “biz buradaydık” mesajı geleceğe aktarılmıştır. Böylelikle bu süslemeler, sessiz fakat güçlü tanıklar olarak dönemin zihniyet dünyasını günümüze taşıyan önemli görsel belgeler hâline gelmiştir.</a:t>
            </a:r>
            <a:endParaRPr kumimoji="0" lang="tr-TR" altLang="tr-TR" sz="1600" b="0" i="0" u="none" strike="noStrike" cap="none" normalizeH="0" baseline="0" dirty="0" smtClean="0">
              <a:ln>
                <a:noFill/>
              </a:ln>
              <a:solidFill>
                <a:schemeClr val="tx1"/>
              </a:solidFill>
              <a:effectLst/>
            </a:endParaRPr>
          </a:p>
          <a:p>
            <a:endParaRPr lang="tr-TR" dirty="0"/>
          </a:p>
        </p:txBody>
      </p:sp>
      <p:sp>
        <p:nvSpPr>
          <p:cNvPr id="4" name="Slayt Numarası Yer Tutucusu 3"/>
          <p:cNvSpPr>
            <a:spLocks noGrp="1"/>
          </p:cNvSpPr>
          <p:nvPr>
            <p:ph type="sldNum" sz="quarter" idx="10"/>
          </p:nvPr>
        </p:nvSpPr>
        <p:spPr/>
        <p:txBody>
          <a:bodyPr/>
          <a:lstStyle/>
          <a:p>
            <a:fld id="{A6E52270-8FD1-4E78-9895-D7E44456DFAF}" type="slidenum">
              <a:rPr lang="tr-TR" smtClean="0"/>
              <a:t>14</a:t>
            </a:fld>
            <a:endParaRPr lang="tr-TR"/>
          </a:p>
        </p:txBody>
      </p:sp>
    </p:spTree>
    <p:extLst>
      <p:ext uri="{BB962C8B-B14F-4D97-AF65-F5344CB8AC3E}">
        <p14:creationId xmlns:p14="http://schemas.microsoft.com/office/powerpoint/2010/main" val="775639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10"/>
          </p:nvPr>
        </p:nvSpPr>
        <p:spPr/>
        <p:txBody>
          <a:bodyPr/>
          <a:lstStyle/>
          <a:p>
            <a:fld id="{A6E52270-8FD1-4E78-9895-D7E44456DFAF}" type="slidenum">
              <a:rPr lang="tr-TR" smtClean="0"/>
              <a:t>15</a:t>
            </a:fld>
            <a:endParaRPr lang="tr-TR"/>
          </a:p>
        </p:txBody>
      </p:sp>
    </p:spTree>
    <p:extLst>
      <p:ext uri="{BB962C8B-B14F-4D97-AF65-F5344CB8AC3E}">
        <p14:creationId xmlns:p14="http://schemas.microsoft.com/office/powerpoint/2010/main" val="11772994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10"/>
          </p:nvPr>
        </p:nvSpPr>
        <p:spPr/>
        <p:txBody>
          <a:bodyPr/>
          <a:lstStyle/>
          <a:p>
            <a:fld id="{A6E52270-8FD1-4E78-9895-D7E44456DFAF}" type="slidenum">
              <a:rPr lang="tr-TR" smtClean="0"/>
              <a:t>16</a:t>
            </a:fld>
            <a:endParaRPr lang="tr-TR"/>
          </a:p>
        </p:txBody>
      </p:sp>
    </p:spTree>
    <p:extLst>
      <p:ext uri="{BB962C8B-B14F-4D97-AF65-F5344CB8AC3E}">
        <p14:creationId xmlns:p14="http://schemas.microsoft.com/office/powerpoint/2010/main" val="30982462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10"/>
          </p:nvPr>
        </p:nvSpPr>
        <p:spPr/>
        <p:txBody>
          <a:bodyPr/>
          <a:lstStyle/>
          <a:p>
            <a:fld id="{A6E52270-8FD1-4E78-9895-D7E44456DFAF}" type="slidenum">
              <a:rPr lang="tr-TR" smtClean="0"/>
              <a:t>17</a:t>
            </a:fld>
            <a:endParaRPr lang="tr-TR"/>
          </a:p>
        </p:txBody>
      </p:sp>
    </p:spTree>
    <p:extLst>
      <p:ext uri="{BB962C8B-B14F-4D97-AF65-F5344CB8AC3E}">
        <p14:creationId xmlns:p14="http://schemas.microsoft.com/office/powerpoint/2010/main" val="352619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507807" y="3505898"/>
            <a:ext cx="17088486" cy="2374963"/>
          </a:xfrm>
          <a:prstGeom prst="rect">
            <a:avLst/>
          </a:prstGeom>
        </p:spPr>
        <p:txBody>
          <a:bodyPr wrap="square" lIns="0" tIns="0" rIns="0" bIns="0">
            <a:spAutoFit/>
          </a:bodyPr>
          <a:lstStyle>
            <a:lvl1pPr>
              <a:defRPr sz="3950" b="1" i="0">
                <a:solidFill>
                  <a:schemeClr val="bg1"/>
                </a:solidFill>
                <a:latin typeface="Tahoma"/>
                <a:cs typeface="Tahoma"/>
              </a:defRPr>
            </a:lvl1pPr>
          </a:lstStyle>
          <a:p>
            <a:endParaRPr/>
          </a:p>
        </p:txBody>
      </p:sp>
      <p:sp>
        <p:nvSpPr>
          <p:cNvPr id="3" name="Holder 3"/>
          <p:cNvSpPr>
            <a:spLocks noGrp="1"/>
          </p:cNvSpPr>
          <p:nvPr>
            <p:ph type="subTitle" idx="4"/>
          </p:nvPr>
        </p:nvSpPr>
        <p:spPr>
          <a:xfrm>
            <a:off x="3015615" y="6333236"/>
            <a:ext cx="14072870" cy="2827337"/>
          </a:xfrm>
          <a:prstGeom prst="rect">
            <a:avLst/>
          </a:prstGeom>
        </p:spPr>
        <p:txBody>
          <a:bodyPr wrap="square" lIns="0" tIns="0" rIns="0" bIns="0">
            <a:spAutoFit/>
          </a:bodyPr>
          <a:lstStyle>
            <a:lvl1pPr>
              <a:defRPr sz="2100" b="1"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1" i="0">
                <a:solidFill>
                  <a:schemeClr val="bg1"/>
                </a:solidFill>
                <a:latin typeface="Tahoma"/>
                <a:cs typeface="Tahoma"/>
              </a:defRPr>
            </a:lvl1pPr>
          </a:lstStyle>
          <a:p>
            <a:endParaRPr/>
          </a:p>
        </p:txBody>
      </p:sp>
      <p:sp>
        <p:nvSpPr>
          <p:cNvPr id="3" name="Holder 3"/>
          <p:cNvSpPr>
            <a:spLocks noGrp="1"/>
          </p:cNvSpPr>
          <p:nvPr>
            <p:ph type="body" idx="1"/>
          </p:nvPr>
        </p:nvSpPr>
        <p:spPr/>
        <p:txBody>
          <a:bodyPr lIns="0" tIns="0" rIns="0" bIns="0"/>
          <a:lstStyle>
            <a:lvl1pPr>
              <a:defRPr sz="2100" b="1"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1" i="0">
                <a:solidFill>
                  <a:schemeClr val="bg1"/>
                </a:solidFill>
                <a:latin typeface="Tahoma"/>
                <a:cs typeface="Tahoma"/>
              </a:defRPr>
            </a:lvl1pPr>
          </a:lstStyle>
          <a:p>
            <a:endParaRPr/>
          </a:p>
        </p:txBody>
      </p:sp>
      <p:sp>
        <p:nvSpPr>
          <p:cNvPr id="3" name="Holder 3"/>
          <p:cNvSpPr>
            <a:spLocks noGrp="1"/>
          </p:cNvSpPr>
          <p:nvPr>
            <p:ph sz="half" idx="2"/>
          </p:nvPr>
        </p:nvSpPr>
        <p:spPr>
          <a:xfrm>
            <a:off x="1005205" y="2601150"/>
            <a:ext cx="8745284" cy="7464171"/>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10353611" y="2601150"/>
            <a:ext cx="8745284" cy="7464171"/>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5/12/2026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9796271" y="527018"/>
            <a:ext cx="10210800" cy="10053955"/>
          </a:xfrm>
          <a:custGeom>
            <a:avLst/>
            <a:gdLst/>
            <a:ahLst/>
            <a:cxnLst/>
            <a:rect l="l" t="t" r="r" b="b"/>
            <a:pathLst>
              <a:path w="10210800" h="10053955">
                <a:moveTo>
                  <a:pt x="5104769" y="272"/>
                </a:moveTo>
                <a:lnTo>
                  <a:pt x="5056002" y="526"/>
                </a:lnTo>
                <a:lnTo>
                  <a:pt x="5007235" y="1161"/>
                </a:lnTo>
                <a:lnTo>
                  <a:pt x="4958596" y="2304"/>
                </a:lnTo>
                <a:lnTo>
                  <a:pt x="4910083" y="3828"/>
                </a:lnTo>
                <a:lnTo>
                  <a:pt x="4861697" y="5860"/>
                </a:lnTo>
                <a:lnTo>
                  <a:pt x="4813438" y="8273"/>
                </a:lnTo>
                <a:lnTo>
                  <a:pt x="4765306" y="11194"/>
                </a:lnTo>
                <a:lnTo>
                  <a:pt x="4717302" y="14496"/>
                </a:lnTo>
                <a:lnTo>
                  <a:pt x="4669424" y="18306"/>
                </a:lnTo>
                <a:lnTo>
                  <a:pt x="4621546" y="22496"/>
                </a:lnTo>
                <a:lnTo>
                  <a:pt x="4573922" y="27068"/>
                </a:lnTo>
                <a:lnTo>
                  <a:pt x="4526426" y="32148"/>
                </a:lnTo>
                <a:lnTo>
                  <a:pt x="4479056" y="37609"/>
                </a:lnTo>
                <a:lnTo>
                  <a:pt x="4431686" y="43578"/>
                </a:lnTo>
                <a:lnTo>
                  <a:pt x="4384570" y="49928"/>
                </a:lnTo>
                <a:lnTo>
                  <a:pt x="4337581" y="56659"/>
                </a:lnTo>
                <a:lnTo>
                  <a:pt x="4290719" y="63770"/>
                </a:lnTo>
                <a:lnTo>
                  <a:pt x="4244112" y="71390"/>
                </a:lnTo>
                <a:lnTo>
                  <a:pt x="4197504" y="79391"/>
                </a:lnTo>
                <a:lnTo>
                  <a:pt x="4151023" y="87900"/>
                </a:lnTo>
                <a:lnTo>
                  <a:pt x="4104796" y="96663"/>
                </a:lnTo>
                <a:lnTo>
                  <a:pt x="4058696" y="105933"/>
                </a:lnTo>
                <a:lnTo>
                  <a:pt x="4012724" y="115585"/>
                </a:lnTo>
                <a:lnTo>
                  <a:pt x="3966878" y="125618"/>
                </a:lnTo>
                <a:lnTo>
                  <a:pt x="3921286" y="136032"/>
                </a:lnTo>
                <a:lnTo>
                  <a:pt x="3875694" y="146953"/>
                </a:lnTo>
                <a:lnTo>
                  <a:pt x="3830356" y="158129"/>
                </a:lnTo>
                <a:lnTo>
                  <a:pt x="3785145" y="169813"/>
                </a:lnTo>
                <a:lnTo>
                  <a:pt x="3740188" y="181877"/>
                </a:lnTo>
                <a:lnTo>
                  <a:pt x="3695359" y="194323"/>
                </a:lnTo>
                <a:lnTo>
                  <a:pt x="3650656" y="207150"/>
                </a:lnTo>
                <a:lnTo>
                  <a:pt x="3606080" y="220357"/>
                </a:lnTo>
                <a:lnTo>
                  <a:pt x="3561758" y="233946"/>
                </a:lnTo>
                <a:lnTo>
                  <a:pt x="3517690" y="247916"/>
                </a:lnTo>
                <a:lnTo>
                  <a:pt x="3473622" y="262393"/>
                </a:lnTo>
                <a:lnTo>
                  <a:pt x="3429808" y="277125"/>
                </a:lnTo>
                <a:lnTo>
                  <a:pt x="3386248" y="292238"/>
                </a:lnTo>
                <a:lnTo>
                  <a:pt x="3342688" y="307731"/>
                </a:lnTo>
                <a:lnTo>
                  <a:pt x="3299510" y="323606"/>
                </a:lnTo>
                <a:lnTo>
                  <a:pt x="3256331" y="339861"/>
                </a:lnTo>
                <a:lnTo>
                  <a:pt x="3213533" y="356498"/>
                </a:lnTo>
                <a:lnTo>
                  <a:pt x="3170735" y="373516"/>
                </a:lnTo>
                <a:lnTo>
                  <a:pt x="3128318" y="390914"/>
                </a:lnTo>
                <a:lnTo>
                  <a:pt x="3086028" y="408694"/>
                </a:lnTo>
                <a:lnTo>
                  <a:pt x="3043865" y="426727"/>
                </a:lnTo>
                <a:lnTo>
                  <a:pt x="3001956" y="445142"/>
                </a:lnTo>
                <a:lnTo>
                  <a:pt x="2960174" y="464064"/>
                </a:lnTo>
                <a:lnTo>
                  <a:pt x="2918646" y="483241"/>
                </a:lnTo>
                <a:lnTo>
                  <a:pt x="2877372" y="502671"/>
                </a:lnTo>
                <a:lnTo>
                  <a:pt x="2836225" y="522610"/>
                </a:lnTo>
                <a:lnTo>
                  <a:pt x="2795332" y="542802"/>
                </a:lnTo>
                <a:lnTo>
                  <a:pt x="2754693" y="563376"/>
                </a:lnTo>
                <a:lnTo>
                  <a:pt x="2714181" y="584330"/>
                </a:lnTo>
                <a:lnTo>
                  <a:pt x="2673923" y="605666"/>
                </a:lnTo>
                <a:lnTo>
                  <a:pt x="2633919" y="627255"/>
                </a:lnTo>
                <a:lnTo>
                  <a:pt x="2594042" y="649226"/>
                </a:lnTo>
                <a:lnTo>
                  <a:pt x="2554419" y="671577"/>
                </a:lnTo>
                <a:lnTo>
                  <a:pt x="2515050" y="694182"/>
                </a:lnTo>
                <a:lnTo>
                  <a:pt x="2475935" y="717169"/>
                </a:lnTo>
                <a:lnTo>
                  <a:pt x="2436947" y="740409"/>
                </a:lnTo>
                <a:lnTo>
                  <a:pt x="2398340" y="764031"/>
                </a:lnTo>
                <a:lnTo>
                  <a:pt x="2359860" y="788033"/>
                </a:lnTo>
                <a:lnTo>
                  <a:pt x="2321634" y="812289"/>
                </a:lnTo>
                <a:lnTo>
                  <a:pt x="2283535" y="836927"/>
                </a:lnTo>
                <a:lnTo>
                  <a:pt x="2245817" y="861945"/>
                </a:lnTo>
                <a:lnTo>
                  <a:pt x="2208226" y="887218"/>
                </a:lnTo>
                <a:lnTo>
                  <a:pt x="2171016" y="912744"/>
                </a:lnTo>
                <a:lnTo>
                  <a:pt x="2133933" y="938651"/>
                </a:lnTo>
                <a:lnTo>
                  <a:pt x="2097104" y="964813"/>
                </a:lnTo>
                <a:lnTo>
                  <a:pt x="2060656" y="991355"/>
                </a:lnTo>
                <a:lnTo>
                  <a:pt x="1988268" y="1045329"/>
                </a:lnTo>
                <a:lnTo>
                  <a:pt x="1952455" y="1072887"/>
                </a:lnTo>
                <a:lnTo>
                  <a:pt x="1916895" y="1100572"/>
                </a:lnTo>
                <a:lnTo>
                  <a:pt x="1881590" y="1128638"/>
                </a:lnTo>
                <a:lnTo>
                  <a:pt x="1846539" y="1157086"/>
                </a:lnTo>
                <a:lnTo>
                  <a:pt x="1811869" y="1185660"/>
                </a:lnTo>
                <a:lnTo>
                  <a:pt x="1777326" y="1214615"/>
                </a:lnTo>
                <a:lnTo>
                  <a:pt x="1743037" y="1243952"/>
                </a:lnTo>
                <a:lnTo>
                  <a:pt x="1709129" y="1273542"/>
                </a:lnTo>
                <a:lnTo>
                  <a:pt x="1675475" y="1303386"/>
                </a:lnTo>
                <a:lnTo>
                  <a:pt x="1641947" y="1333484"/>
                </a:lnTo>
                <a:lnTo>
                  <a:pt x="1608801" y="1363837"/>
                </a:lnTo>
                <a:lnTo>
                  <a:pt x="1575909" y="1394570"/>
                </a:lnTo>
                <a:lnTo>
                  <a:pt x="1543398" y="1425557"/>
                </a:lnTo>
                <a:lnTo>
                  <a:pt x="1511014" y="1456798"/>
                </a:lnTo>
                <a:lnTo>
                  <a:pt x="1479011" y="1488420"/>
                </a:lnTo>
                <a:lnTo>
                  <a:pt x="1447261" y="1520170"/>
                </a:lnTo>
                <a:lnTo>
                  <a:pt x="1415766" y="1552300"/>
                </a:lnTo>
                <a:lnTo>
                  <a:pt x="1384525" y="1584684"/>
                </a:lnTo>
                <a:lnTo>
                  <a:pt x="1353665" y="1617322"/>
                </a:lnTo>
                <a:lnTo>
                  <a:pt x="1323058" y="1650214"/>
                </a:lnTo>
                <a:lnTo>
                  <a:pt x="1262735" y="1716888"/>
                </a:lnTo>
                <a:lnTo>
                  <a:pt x="1233018" y="1750542"/>
                </a:lnTo>
                <a:lnTo>
                  <a:pt x="1174472" y="1818739"/>
                </a:lnTo>
                <a:lnTo>
                  <a:pt x="1145771" y="1853282"/>
                </a:lnTo>
                <a:lnTo>
                  <a:pt x="1117197" y="1888079"/>
                </a:lnTo>
                <a:lnTo>
                  <a:pt x="1089003" y="1923003"/>
                </a:lnTo>
                <a:lnTo>
                  <a:pt x="1033506" y="1993741"/>
                </a:lnTo>
                <a:lnTo>
                  <a:pt x="1006328" y="2029554"/>
                </a:lnTo>
                <a:lnTo>
                  <a:pt x="979405" y="2065494"/>
                </a:lnTo>
                <a:lnTo>
                  <a:pt x="952736" y="2101815"/>
                </a:lnTo>
                <a:lnTo>
                  <a:pt x="926448" y="2138263"/>
                </a:lnTo>
                <a:lnTo>
                  <a:pt x="900413" y="2174965"/>
                </a:lnTo>
                <a:lnTo>
                  <a:pt x="874760" y="2211921"/>
                </a:lnTo>
                <a:lnTo>
                  <a:pt x="849487" y="2249131"/>
                </a:lnTo>
                <a:lnTo>
                  <a:pt x="824469" y="2286468"/>
                </a:lnTo>
                <a:lnTo>
                  <a:pt x="799832" y="2324186"/>
                </a:lnTo>
                <a:lnTo>
                  <a:pt x="775448" y="2362031"/>
                </a:lnTo>
                <a:lnTo>
                  <a:pt x="751446" y="2400130"/>
                </a:lnTo>
                <a:lnTo>
                  <a:pt x="727825" y="2438483"/>
                </a:lnTo>
                <a:lnTo>
                  <a:pt x="704457" y="2477090"/>
                </a:lnTo>
                <a:lnTo>
                  <a:pt x="681471" y="2515824"/>
                </a:lnTo>
                <a:lnTo>
                  <a:pt x="658738" y="2554812"/>
                </a:lnTo>
                <a:lnTo>
                  <a:pt x="636514" y="2594054"/>
                </a:lnTo>
                <a:lnTo>
                  <a:pt x="614543" y="2633423"/>
                </a:lnTo>
                <a:lnTo>
                  <a:pt x="592954" y="2673046"/>
                </a:lnTo>
                <a:lnTo>
                  <a:pt x="571618" y="2712923"/>
                </a:lnTo>
                <a:lnTo>
                  <a:pt x="550791" y="2753054"/>
                </a:lnTo>
                <a:lnTo>
                  <a:pt x="530218" y="2793312"/>
                </a:lnTo>
                <a:lnTo>
                  <a:pt x="510025" y="2833824"/>
                </a:lnTo>
                <a:lnTo>
                  <a:pt x="490214" y="2874463"/>
                </a:lnTo>
                <a:lnTo>
                  <a:pt x="470656" y="2915356"/>
                </a:lnTo>
                <a:lnTo>
                  <a:pt x="451607" y="2956376"/>
                </a:lnTo>
                <a:lnTo>
                  <a:pt x="432811" y="2997650"/>
                </a:lnTo>
                <a:lnTo>
                  <a:pt x="414523" y="3039178"/>
                </a:lnTo>
                <a:lnTo>
                  <a:pt x="396490" y="3080833"/>
                </a:lnTo>
                <a:lnTo>
                  <a:pt x="378837" y="3122742"/>
                </a:lnTo>
                <a:lnTo>
                  <a:pt x="361566" y="3164778"/>
                </a:lnTo>
                <a:lnTo>
                  <a:pt x="344675" y="3206941"/>
                </a:lnTo>
                <a:lnTo>
                  <a:pt x="328166" y="3249358"/>
                </a:lnTo>
                <a:lnTo>
                  <a:pt x="312037" y="3292029"/>
                </a:lnTo>
                <a:lnTo>
                  <a:pt x="296289" y="3334827"/>
                </a:lnTo>
                <a:lnTo>
                  <a:pt x="280923" y="3377752"/>
                </a:lnTo>
                <a:lnTo>
                  <a:pt x="265937" y="3420931"/>
                </a:lnTo>
                <a:lnTo>
                  <a:pt x="251333" y="3464236"/>
                </a:lnTo>
                <a:lnTo>
                  <a:pt x="237109" y="3507669"/>
                </a:lnTo>
                <a:lnTo>
                  <a:pt x="223266" y="3551356"/>
                </a:lnTo>
                <a:lnTo>
                  <a:pt x="209805" y="3595170"/>
                </a:lnTo>
                <a:lnTo>
                  <a:pt x="184151" y="3683306"/>
                </a:lnTo>
                <a:lnTo>
                  <a:pt x="171960" y="3727628"/>
                </a:lnTo>
                <a:lnTo>
                  <a:pt x="160149" y="3772204"/>
                </a:lnTo>
                <a:lnTo>
                  <a:pt x="148719" y="3816780"/>
                </a:lnTo>
                <a:lnTo>
                  <a:pt x="137670" y="3861609"/>
                </a:lnTo>
                <a:lnTo>
                  <a:pt x="127003" y="3906566"/>
                </a:lnTo>
                <a:lnTo>
                  <a:pt x="116843" y="3951650"/>
                </a:lnTo>
                <a:lnTo>
                  <a:pt x="107064" y="3996988"/>
                </a:lnTo>
                <a:lnTo>
                  <a:pt x="97666" y="4042326"/>
                </a:lnTo>
                <a:lnTo>
                  <a:pt x="88650" y="4087918"/>
                </a:lnTo>
                <a:lnTo>
                  <a:pt x="80141" y="4133637"/>
                </a:lnTo>
                <a:lnTo>
                  <a:pt x="72013" y="4179482"/>
                </a:lnTo>
                <a:lnTo>
                  <a:pt x="64266" y="4225455"/>
                </a:lnTo>
                <a:lnTo>
                  <a:pt x="57027" y="4271682"/>
                </a:lnTo>
                <a:lnTo>
                  <a:pt x="50170" y="4317909"/>
                </a:lnTo>
                <a:lnTo>
                  <a:pt x="43693" y="4364263"/>
                </a:lnTo>
                <a:lnTo>
                  <a:pt x="37724" y="4410871"/>
                </a:lnTo>
                <a:lnTo>
                  <a:pt x="32136" y="4457478"/>
                </a:lnTo>
                <a:lnTo>
                  <a:pt x="27056" y="4504340"/>
                </a:lnTo>
                <a:lnTo>
                  <a:pt x="22357" y="4551202"/>
                </a:lnTo>
                <a:lnTo>
                  <a:pt x="18039" y="4598318"/>
                </a:lnTo>
                <a:lnTo>
                  <a:pt x="14230" y="4645434"/>
                </a:lnTo>
                <a:lnTo>
                  <a:pt x="10801" y="4692803"/>
                </a:lnTo>
                <a:lnTo>
                  <a:pt x="7880" y="4740173"/>
                </a:lnTo>
                <a:lnTo>
                  <a:pt x="5467" y="4787670"/>
                </a:lnTo>
                <a:lnTo>
                  <a:pt x="3435" y="4835294"/>
                </a:lnTo>
                <a:lnTo>
                  <a:pt x="1784" y="4883045"/>
                </a:lnTo>
                <a:lnTo>
                  <a:pt x="641" y="4930922"/>
                </a:lnTo>
                <a:lnTo>
                  <a:pt x="6" y="4978927"/>
                </a:lnTo>
                <a:lnTo>
                  <a:pt x="-247" y="5027059"/>
                </a:lnTo>
                <a:lnTo>
                  <a:pt x="6" y="5075191"/>
                </a:lnTo>
                <a:lnTo>
                  <a:pt x="641" y="5123069"/>
                </a:lnTo>
                <a:lnTo>
                  <a:pt x="1784" y="5170946"/>
                </a:lnTo>
                <a:lnTo>
                  <a:pt x="3435" y="5218697"/>
                </a:lnTo>
                <a:lnTo>
                  <a:pt x="5467" y="5266448"/>
                </a:lnTo>
                <a:lnTo>
                  <a:pt x="7880" y="5313945"/>
                </a:lnTo>
                <a:lnTo>
                  <a:pt x="10801" y="5361315"/>
                </a:lnTo>
                <a:lnTo>
                  <a:pt x="14230" y="5408684"/>
                </a:lnTo>
                <a:lnTo>
                  <a:pt x="18039" y="5455800"/>
                </a:lnTo>
                <a:lnTo>
                  <a:pt x="22357" y="5502916"/>
                </a:lnTo>
                <a:lnTo>
                  <a:pt x="27056" y="5549778"/>
                </a:lnTo>
                <a:lnTo>
                  <a:pt x="32136" y="5596640"/>
                </a:lnTo>
                <a:lnTo>
                  <a:pt x="37724" y="5643247"/>
                </a:lnTo>
                <a:lnTo>
                  <a:pt x="43693" y="5689855"/>
                </a:lnTo>
                <a:lnTo>
                  <a:pt x="50170" y="5736209"/>
                </a:lnTo>
                <a:lnTo>
                  <a:pt x="57027" y="5782436"/>
                </a:lnTo>
                <a:lnTo>
                  <a:pt x="64266" y="5828663"/>
                </a:lnTo>
                <a:lnTo>
                  <a:pt x="72013" y="5874636"/>
                </a:lnTo>
                <a:lnTo>
                  <a:pt x="80141" y="5920481"/>
                </a:lnTo>
                <a:lnTo>
                  <a:pt x="88650" y="5966200"/>
                </a:lnTo>
                <a:lnTo>
                  <a:pt x="97666" y="6011665"/>
                </a:lnTo>
                <a:lnTo>
                  <a:pt x="107064" y="6057130"/>
                </a:lnTo>
                <a:lnTo>
                  <a:pt x="116843" y="6102341"/>
                </a:lnTo>
                <a:lnTo>
                  <a:pt x="127003" y="6147552"/>
                </a:lnTo>
                <a:lnTo>
                  <a:pt x="137670" y="6192508"/>
                </a:lnTo>
                <a:lnTo>
                  <a:pt x="148719" y="6237338"/>
                </a:lnTo>
                <a:lnTo>
                  <a:pt x="160149" y="6281914"/>
                </a:lnTo>
                <a:lnTo>
                  <a:pt x="171960" y="6326363"/>
                </a:lnTo>
                <a:lnTo>
                  <a:pt x="184151" y="6370685"/>
                </a:lnTo>
                <a:lnTo>
                  <a:pt x="196851" y="6414880"/>
                </a:lnTo>
                <a:lnTo>
                  <a:pt x="209805" y="6458948"/>
                </a:lnTo>
                <a:lnTo>
                  <a:pt x="223266" y="6502762"/>
                </a:lnTo>
                <a:lnTo>
                  <a:pt x="237109" y="6546449"/>
                </a:lnTo>
                <a:lnTo>
                  <a:pt x="251333" y="6589881"/>
                </a:lnTo>
                <a:lnTo>
                  <a:pt x="265937" y="6633187"/>
                </a:lnTo>
                <a:lnTo>
                  <a:pt x="280923" y="6676366"/>
                </a:lnTo>
                <a:lnTo>
                  <a:pt x="296289" y="6719291"/>
                </a:lnTo>
                <a:lnTo>
                  <a:pt x="312037" y="6762089"/>
                </a:lnTo>
                <a:lnTo>
                  <a:pt x="328166" y="6804760"/>
                </a:lnTo>
                <a:lnTo>
                  <a:pt x="344675" y="6847177"/>
                </a:lnTo>
                <a:lnTo>
                  <a:pt x="361566" y="6889340"/>
                </a:lnTo>
                <a:lnTo>
                  <a:pt x="378837" y="6931376"/>
                </a:lnTo>
                <a:lnTo>
                  <a:pt x="396490" y="6973285"/>
                </a:lnTo>
                <a:lnTo>
                  <a:pt x="414523" y="7014940"/>
                </a:lnTo>
                <a:lnTo>
                  <a:pt x="432811" y="7056468"/>
                </a:lnTo>
                <a:lnTo>
                  <a:pt x="451607" y="7097742"/>
                </a:lnTo>
                <a:lnTo>
                  <a:pt x="470656" y="7138762"/>
                </a:lnTo>
                <a:lnTo>
                  <a:pt x="490214" y="7179655"/>
                </a:lnTo>
                <a:lnTo>
                  <a:pt x="510025" y="7220294"/>
                </a:lnTo>
                <a:lnTo>
                  <a:pt x="530218" y="7260805"/>
                </a:lnTo>
                <a:lnTo>
                  <a:pt x="550791" y="7301063"/>
                </a:lnTo>
                <a:lnTo>
                  <a:pt x="571618" y="7341194"/>
                </a:lnTo>
                <a:lnTo>
                  <a:pt x="614543" y="7420694"/>
                </a:lnTo>
                <a:lnTo>
                  <a:pt x="636514" y="7460063"/>
                </a:lnTo>
                <a:lnTo>
                  <a:pt x="658738" y="7499305"/>
                </a:lnTo>
                <a:lnTo>
                  <a:pt x="681471" y="7538293"/>
                </a:lnTo>
                <a:lnTo>
                  <a:pt x="704457" y="7577028"/>
                </a:lnTo>
                <a:lnTo>
                  <a:pt x="727825" y="7615635"/>
                </a:lnTo>
                <a:lnTo>
                  <a:pt x="751446" y="7653988"/>
                </a:lnTo>
                <a:lnTo>
                  <a:pt x="775448" y="7692087"/>
                </a:lnTo>
                <a:lnTo>
                  <a:pt x="799832" y="7729932"/>
                </a:lnTo>
                <a:lnTo>
                  <a:pt x="824469" y="7767650"/>
                </a:lnTo>
                <a:lnTo>
                  <a:pt x="849487" y="7804987"/>
                </a:lnTo>
                <a:lnTo>
                  <a:pt x="874760" y="7842197"/>
                </a:lnTo>
                <a:lnTo>
                  <a:pt x="900413" y="7879153"/>
                </a:lnTo>
                <a:lnTo>
                  <a:pt x="926448" y="7915855"/>
                </a:lnTo>
                <a:lnTo>
                  <a:pt x="952736" y="7952303"/>
                </a:lnTo>
                <a:lnTo>
                  <a:pt x="979405" y="7988624"/>
                </a:lnTo>
                <a:lnTo>
                  <a:pt x="1006328" y="8024564"/>
                </a:lnTo>
                <a:lnTo>
                  <a:pt x="1033506" y="8060377"/>
                </a:lnTo>
                <a:lnTo>
                  <a:pt x="1089003" y="8131115"/>
                </a:lnTo>
                <a:lnTo>
                  <a:pt x="1117197" y="8166039"/>
                </a:lnTo>
                <a:lnTo>
                  <a:pt x="1145771" y="8200836"/>
                </a:lnTo>
                <a:lnTo>
                  <a:pt x="1174472" y="8235252"/>
                </a:lnTo>
                <a:lnTo>
                  <a:pt x="1203681" y="8269541"/>
                </a:lnTo>
                <a:lnTo>
                  <a:pt x="1233018" y="8303449"/>
                </a:lnTo>
                <a:lnTo>
                  <a:pt x="1262735" y="8337230"/>
                </a:lnTo>
                <a:lnTo>
                  <a:pt x="1323058" y="8403904"/>
                </a:lnTo>
                <a:lnTo>
                  <a:pt x="1353665" y="8436796"/>
                </a:lnTo>
                <a:lnTo>
                  <a:pt x="1384525" y="8469434"/>
                </a:lnTo>
                <a:lnTo>
                  <a:pt x="1415766" y="8501818"/>
                </a:lnTo>
                <a:lnTo>
                  <a:pt x="1447261" y="8533948"/>
                </a:lnTo>
                <a:lnTo>
                  <a:pt x="1479011" y="8565698"/>
                </a:lnTo>
                <a:lnTo>
                  <a:pt x="1511014" y="8597320"/>
                </a:lnTo>
                <a:lnTo>
                  <a:pt x="1543398" y="8628561"/>
                </a:lnTo>
                <a:lnTo>
                  <a:pt x="1575909" y="8659548"/>
                </a:lnTo>
                <a:lnTo>
                  <a:pt x="1608801" y="8690281"/>
                </a:lnTo>
                <a:lnTo>
                  <a:pt x="1641947" y="8720634"/>
                </a:lnTo>
                <a:lnTo>
                  <a:pt x="1675475" y="8750732"/>
                </a:lnTo>
                <a:lnTo>
                  <a:pt x="1709129" y="8780576"/>
                </a:lnTo>
                <a:lnTo>
                  <a:pt x="1743037" y="8810166"/>
                </a:lnTo>
                <a:lnTo>
                  <a:pt x="1777326" y="8839376"/>
                </a:lnTo>
                <a:lnTo>
                  <a:pt x="1811869" y="8868458"/>
                </a:lnTo>
                <a:lnTo>
                  <a:pt x="1846539" y="8897032"/>
                </a:lnTo>
                <a:lnTo>
                  <a:pt x="1881590" y="8925479"/>
                </a:lnTo>
                <a:lnTo>
                  <a:pt x="1916895" y="8953546"/>
                </a:lnTo>
                <a:lnTo>
                  <a:pt x="1952455" y="8981231"/>
                </a:lnTo>
                <a:lnTo>
                  <a:pt x="1988268" y="9008662"/>
                </a:lnTo>
                <a:lnTo>
                  <a:pt x="2024335" y="9035840"/>
                </a:lnTo>
                <a:lnTo>
                  <a:pt x="2060656" y="9062763"/>
                </a:lnTo>
                <a:lnTo>
                  <a:pt x="2097104" y="9089178"/>
                </a:lnTo>
                <a:lnTo>
                  <a:pt x="2133933" y="9115467"/>
                </a:lnTo>
                <a:lnTo>
                  <a:pt x="2171016" y="9141374"/>
                </a:lnTo>
                <a:lnTo>
                  <a:pt x="2208226" y="9166900"/>
                </a:lnTo>
                <a:lnTo>
                  <a:pt x="2245817" y="9192173"/>
                </a:lnTo>
                <a:lnTo>
                  <a:pt x="2283535" y="9217191"/>
                </a:lnTo>
                <a:lnTo>
                  <a:pt x="2321634" y="9241828"/>
                </a:lnTo>
                <a:lnTo>
                  <a:pt x="2359860" y="9266085"/>
                </a:lnTo>
                <a:lnTo>
                  <a:pt x="2398340" y="9290087"/>
                </a:lnTo>
                <a:lnTo>
                  <a:pt x="2436947" y="9313709"/>
                </a:lnTo>
                <a:lnTo>
                  <a:pt x="2475935" y="9336949"/>
                </a:lnTo>
                <a:lnTo>
                  <a:pt x="2515050" y="9359935"/>
                </a:lnTo>
                <a:lnTo>
                  <a:pt x="2554419" y="9382541"/>
                </a:lnTo>
                <a:lnTo>
                  <a:pt x="2594042" y="9404892"/>
                </a:lnTo>
                <a:lnTo>
                  <a:pt x="2633919" y="9426863"/>
                </a:lnTo>
                <a:lnTo>
                  <a:pt x="2673923" y="9448452"/>
                </a:lnTo>
                <a:lnTo>
                  <a:pt x="2714181" y="9469788"/>
                </a:lnTo>
                <a:lnTo>
                  <a:pt x="2795332" y="9511316"/>
                </a:lnTo>
                <a:lnTo>
                  <a:pt x="2836225" y="9531495"/>
                </a:lnTo>
                <a:lnTo>
                  <a:pt x="2877372" y="9551383"/>
                </a:lnTo>
                <a:lnTo>
                  <a:pt x="2918646" y="9570915"/>
                </a:lnTo>
                <a:lnTo>
                  <a:pt x="2960174" y="9590092"/>
                </a:lnTo>
                <a:lnTo>
                  <a:pt x="3001956" y="9608913"/>
                </a:lnTo>
                <a:lnTo>
                  <a:pt x="3043865" y="9627365"/>
                </a:lnTo>
                <a:lnTo>
                  <a:pt x="3086028" y="9645462"/>
                </a:lnTo>
                <a:lnTo>
                  <a:pt x="3128318" y="9663204"/>
                </a:lnTo>
                <a:lnTo>
                  <a:pt x="3170735" y="9680577"/>
                </a:lnTo>
                <a:lnTo>
                  <a:pt x="3213533" y="9697569"/>
                </a:lnTo>
                <a:lnTo>
                  <a:pt x="3256331" y="9714206"/>
                </a:lnTo>
                <a:lnTo>
                  <a:pt x="3299510" y="9730474"/>
                </a:lnTo>
                <a:lnTo>
                  <a:pt x="3342688" y="9746361"/>
                </a:lnTo>
                <a:lnTo>
                  <a:pt x="3386248" y="9761868"/>
                </a:lnTo>
                <a:lnTo>
                  <a:pt x="3429808" y="9777006"/>
                </a:lnTo>
                <a:lnTo>
                  <a:pt x="3473622" y="9791763"/>
                </a:lnTo>
                <a:lnTo>
                  <a:pt x="3517690" y="9806139"/>
                </a:lnTo>
                <a:lnTo>
                  <a:pt x="3561758" y="9820134"/>
                </a:lnTo>
                <a:lnTo>
                  <a:pt x="3606080" y="9833748"/>
                </a:lnTo>
                <a:lnTo>
                  <a:pt x="3650656" y="9846968"/>
                </a:lnTo>
                <a:lnTo>
                  <a:pt x="3695359" y="9859795"/>
                </a:lnTo>
                <a:lnTo>
                  <a:pt x="3740188" y="9872240"/>
                </a:lnTo>
                <a:lnTo>
                  <a:pt x="3785145" y="9884280"/>
                </a:lnTo>
                <a:lnTo>
                  <a:pt x="3830356" y="9895938"/>
                </a:lnTo>
                <a:lnTo>
                  <a:pt x="3875694" y="9907190"/>
                </a:lnTo>
                <a:lnTo>
                  <a:pt x="3921286" y="9918048"/>
                </a:lnTo>
                <a:lnTo>
                  <a:pt x="3966878" y="9928500"/>
                </a:lnTo>
                <a:lnTo>
                  <a:pt x="4012724" y="9938546"/>
                </a:lnTo>
                <a:lnTo>
                  <a:pt x="4058696" y="9948197"/>
                </a:lnTo>
                <a:lnTo>
                  <a:pt x="4104796" y="9957430"/>
                </a:lnTo>
                <a:lnTo>
                  <a:pt x="4151023" y="9966256"/>
                </a:lnTo>
                <a:lnTo>
                  <a:pt x="4197504" y="9974676"/>
                </a:lnTo>
                <a:lnTo>
                  <a:pt x="4244112" y="9982677"/>
                </a:lnTo>
                <a:lnTo>
                  <a:pt x="4290719" y="9990271"/>
                </a:lnTo>
                <a:lnTo>
                  <a:pt x="4337581" y="9997447"/>
                </a:lnTo>
                <a:lnTo>
                  <a:pt x="4384570" y="10004203"/>
                </a:lnTo>
                <a:lnTo>
                  <a:pt x="4431686" y="10010527"/>
                </a:lnTo>
                <a:lnTo>
                  <a:pt x="4479056" y="10016433"/>
                </a:lnTo>
                <a:lnTo>
                  <a:pt x="4526426" y="10021919"/>
                </a:lnTo>
                <a:lnTo>
                  <a:pt x="4573922" y="10026973"/>
                </a:lnTo>
                <a:lnTo>
                  <a:pt x="4621546" y="10031609"/>
                </a:lnTo>
                <a:lnTo>
                  <a:pt x="4669424" y="10035800"/>
                </a:lnTo>
                <a:lnTo>
                  <a:pt x="4717302" y="10039559"/>
                </a:lnTo>
                <a:lnTo>
                  <a:pt x="4765306" y="10042886"/>
                </a:lnTo>
                <a:lnTo>
                  <a:pt x="4813438" y="10045782"/>
                </a:lnTo>
                <a:lnTo>
                  <a:pt x="4861697" y="10048233"/>
                </a:lnTo>
                <a:lnTo>
                  <a:pt x="4910083" y="10050239"/>
                </a:lnTo>
                <a:lnTo>
                  <a:pt x="4958596" y="10051814"/>
                </a:lnTo>
                <a:lnTo>
                  <a:pt x="5007235" y="10052932"/>
                </a:lnTo>
                <a:lnTo>
                  <a:pt x="5056002" y="10053605"/>
                </a:lnTo>
                <a:lnTo>
                  <a:pt x="5104769" y="10053833"/>
                </a:lnTo>
                <a:lnTo>
                  <a:pt x="5153663" y="10053605"/>
                </a:lnTo>
                <a:lnTo>
                  <a:pt x="5202429" y="10052932"/>
                </a:lnTo>
                <a:lnTo>
                  <a:pt x="5250942" y="10051814"/>
                </a:lnTo>
                <a:lnTo>
                  <a:pt x="5299455" y="10050239"/>
                </a:lnTo>
                <a:lnTo>
                  <a:pt x="5347841" y="10048233"/>
                </a:lnTo>
                <a:lnTo>
                  <a:pt x="5396227" y="10045782"/>
                </a:lnTo>
                <a:lnTo>
                  <a:pt x="5444358" y="10042886"/>
                </a:lnTo>
                <a:lnTo>
                  <a:pt x="5492363" y="10039559"/>
                </a:lnTo>
                <a:lnTo>
                  <a:pt x="5540241" y="10035800"/>
                </a:lnTo>
                <a:lnTo>
                  <a:pt x="5587992" y="10031609"/>
                </a:lnTo>
                <a:lnTo>
                  <a:pt x="5635742" y="10026973"/>
                </a:lnTo>
                <a:lnTo>
                  <a:pt x="5683239" y="10021919"/>
                </a:lnTo>
                <a:lnTo>
                  <a:pt x="5730609" y="10016433"/>
                </a:lnTo>
                <a:lnTo>
                  <a:pt x="5777852" y="10010527"/>
                </a:lnTo>
                <a:lnTo>
                  <a:pt x="5824968" y="10004203"/>
                </a:lnTo>
                <a:lnTo>
                  <a:pt x="5871957" y="9997447"/>
                </a:lnTo>
                <a:lnTo>
                  <a:pt x="5918818" y="9990271"/>
                </a:lnTo>
                <a:lnTo>
                  <a:pt x="5965553" y="9982677"/>
                </a:lnTo>
                <a:lnTo>
                  <a:pt x="6012161" y="9974676"/>
                </a:lnTo>
                <a:lnTo>
                  <a:pt x="6058515" y="9966256"/>
                </a:lnTo>
                <a:lnTo>
                  <a:pt x="6104869" y="9957430"/>
                </a:lnTo>
                <a:lnTo>
                  <a:pt x="6150968" y="9948197"/>
                </a:lnTo>
                <a:lnTo>
                  <a:pt x="6196941" y="9938546"/>
                </a:lnTo>
                <a:lnTo>
                  <a:pt x="6242787" y="9928500"/>
                </a:lnTo>
                <a:lnTo>
                  <a:pt x="6288379" y="9918048"/>
                </a:lnTo>
                <a:lnTo>
                  <a:pt x="6333844" y="9907190"/>
                </a:lnTo>
                <a:lnTo>
                  <a:pt x="6379182" y="9895938"/>
                </a:lnTo>
                <a:lnTo>
                  <a:pt x="6424393" y="9884280"/>
                </a:lnTo>
                <a:lnTo>
                  <a:pt x="6469476" y="9872240"/>
                </a:lnTo>
                <a:lnTo>
                  <a:pt x="6514306" y="9859795"/>
                </a:lnTo>
                <a:lnTo>
                  <a:pt x="6559009" y="9846968"/>
                </a:lnTo>
                <a:lnTo>
                  <a:pt x="6603458" y="9833748"/>
                </a:lnTo>
                <a:lnTo>
                  <a:pt x="6647780" y="9820134"/>
                </a:lnTo>
                <a:lnTo>
                  <a:pt x="6691975" y="9806139"/>
                </a:lnTo>
                <a:lnTo>
                  <a:pt x="6736043" y="9791763"/>
                </a:lnTo>
                <a:lnTo>
                  <a:pt x="6779857" y="9777006"/>
                </a:lnTo>
                <a:lnTo>
                  <a:pt x="6823416" y="9761868"/>
                </a:lnTo>
                <a:lnTo>
                  <a:pt x="6866849" y="9746361"/>
                </a:lnTo>
                <a:lnTo>
                  <a:pt x="6910155" y="9730474"/>
                </a:lnTo>
                <a:lnTo>
                  <a:pt x="6953207" y="9714206"/>
                </a:lnTo>
                <a:lnTo>
                  <a:pt x="6996132" y="9697569"/>
                </a:lnTo>
                <a:lnTo>
                  <a:pt x="7038803" y="9680577"/>
                </a:lnTo>
                <a:lnTo>
                  <a:pt x="7081347" y="9663204"/>
                </a:lnTo>
                <a:lnTo>
                  <a:pt x="7123637" y="9645462"/>
                </a:lnTo>
                <a:lnTo>
                  <a:pt x="7165800" y="9627365"/>
                </a:lnTo>
                <a:lnTo>
                  <a:pt x="7207709" y="9608913"/>
                </a:lnTo>
                <a:lnTo>
                  <a:pt x="7249364" y="9590092"/>
                </a:lnTo>
                <a:lnTo>
                  <a:pt x="7290892" y="9570915"/>
                </a:lnTo>
                <a:lnTo>
                  <a:pt x="7332293" y="9551383"/>
                </a:lnTo>
                <a:lnTo>
                  <a:pt x="7373313" y="9531495"/>
                </a:lnTo>
                <a:lnTo>
                  <a:pt x="7414206" y="9511316"/>
                </a:lnTo>
                <a:lnTo>
                  <a:pt x="7495483" y="9469788"/>
                </a:lnTo>
                <a:lnTo>
                  <a:pt x="7535741" y="9448452"/>
                </a:lnTo>
                <a:lnTo>
                  <a:pt x="7575745" y="9426863"/>
                </a:lnTo>
                <a:lnTo>
                  <a:pt x="7615495" y="9404892"/>
                </a:lnTo>
                <a:lnTo>
                  <a:pt x="7655118" y="9382541"/>
                </a:lnTo>
                <a:lnTo>
                  <a:pt x="7694487" y="9359935"/>
                </a:lnTo>
                <a:lnTo>
                  <a:pt x="7733729" y="9336949"/>
                </a:lnTo>
                <a:lnTo>
                  <a:pt x="7772590" y="9313709"/>
                </a:lnTo>
                <a:lnTo>
                  <a:pt x="7811325" y="9290087"/>
                </a:lnTo>
                <a:lnTo>
                  <a:pt x="7849805" y="9266085"/>
                </a:lnTo>
                <a:lnTo>
                  <a:pt x="7888031" y="9241828"/>
                </a:lnTo>
                <a:lnTo>
                  <a:pt x="7926003" y="9217191"/>
                </a:lnTo>
                <a:lnTo>
                  <a:pt x="7963848" y="9192173"/>
                </a:lnTo>
                <a:lnTo>
                  <a:pt x="8001312" y="9166900"/>
                </a:lnTo>
                <a:lnTo>
                  <a:pt x="8038649" y="9141374"/>
                </a:lnTo>
                <a:lnTo>
                  <a:pt x="8075732" y="9115467"/>
                </a:lnTo>
                <a:lnTo>
                  <a:pt x="8149009" y="9062763"/>
                </a:lnTo>
                <a:lnTo>
                  <a:pt x="8185330" y="9035840"/>
                </a:lnTo>
                <a:lnTo>
                  <a:pt x="8221397" y="9008662"/>
                </a:lnTo>
                <a:lnTo>
                  <a:pt x="8257210" y="8981231"/>
                </a:lnTo>
                <a:lnTo>
                  <a:pt x="8292769" y="8953546"/>
                </a:lnTo>
                <a:lnTo>
                  <a:pt x="8327947" y="8925479"/>
                </a:lnTo>
                <a:lnTo>
                  <a:pt x="8362999" y="8897032"/>
                </a:lnTo>
                <a:lnTo>
                  <a:pt x="8397796" y="8868458"/>
                </a:lnTo>
                <a:lnTo>
                  <a:pt x="8432339" y="8839376"/>
                </a:lnTo>
                <a:lnTo>
                  <a:pt x="8466501" y="8810166"/>
                </a:lnTo>
                <a:lnTo>
                  <a:pt x="8500536" y="8780576"/>
                </a:lnTo>
                <a:lnTo>
                  <a:pt x="8534190" y="8750732"/>
                </a:lnTo>
                <a:lnTo>
                  <a:pt x="8567590" y="8720634"/>
                </a:lnTo>
                <a:lnTo>
                  <a:pt x="8600737" y="8690281"/>
                </a:lnTo>
                <a:lnTo>
                  <a:pt x="8633629" y="8659548"/>
                </a:lnTo>
                <a:lnTo>
                  <a:pt x="8666267" y="8628561"/>
                </a:lnTo>
                <a:lnTo>
                  <a:pt x="8698524" y="8597320"/>
                </a:lnTo>
                <a:lnTo>
                  <a:pt x="8730654" y="8565698"/>
                </a:lnTo>
                <a:lnTo>
                  <a:pt x="8762403" y="8533948"/>
                </a:lnTo>
                <a:lnTo>
                  <a:pt x="8793899" y="8501818"/>
                </a:lnTo>
                <a:lnTo>
                  <a:pt x="8825013" y="8469434"/>
                </a:lnTo>
                <a:lnTo>
                  <a:pt x="8855873" y="8436796"/>
                </a:lnTo>
                <a:lnTo>
                  <a:pt x="8886479" y="8403904"/>
                </a:lnTo>
                <a:lnTo>
                  <a:pt x="8916832" y="8370630"/>
                </a:lnTo>
                <a:lnTo>
                  <a:pt x="8946803" y="8337230"/>
                </a:lnTo>
                <a:lnTo>
                  <a:pt x="8976520" y="8303449"/>
                </a:lnTo>
                <a:lnTo>
                  <a:pt x="9005983" y="8269541"/>
                </a:lnTo>
                <a:lnTo>
                  <a:pt x="9035066" y="8235252"/>
                </a:lnTo>
                <a:lnTo>
                  <a:pt x="9063894" y="8200836"/>
                </a:lnTo>
                <a:lnTo>
                  <a:pt x="9092468" y="8166039"/>
                </a:lnTo>
                <a:lnTo>
                  <a:pt x="9120661" y="8131115"/>
                </a:lnTo>
                <a:lnTo>
                  <a:pt x="9148474" y="8095809"/>
                </a:lnTo>
                <a:lnTo>
                  <a:pt x="9176032" y="8060377"/>
                </a:lnTo>
                <a:lnTo>
                  <a:pt x="9203336" y="8024564"/>
                </a:lnTo>
                <a:lnTo>
                  <a:pt x="9230260" y="7988624"/>
                </a:lnTo>
                <a:lnTo>
                  <a:pt x="9256929" y="7952303"/>
                </a:lnTo>
                <a:lnTo>
                  <a:pt x="9283217" y="7915855"/>
                </a:lnTo>
                <a:lnTo>
                  <a:pt x="9309125" y="7879153"/>
                </a:lnTo>
                <a:lnTo>
                  <a:pt x="9334778" y="7842197"/>
                </a:lnTo>
                <a:lnTo>
                  <a:pt x="9360177" y="7804987"/>
                </a:lnTo>
                <a:lnTo>
                  <a:pt x="9385196" y="7767650"/>
                </a:lnTo>
                <a:lnTo>
                  <a:pt x="9409833" y="7729932"/>
                </a:lnTo>
                <a:lnTo>
                  <a:pt x="9434216" y="7692087"/>
                </a:lnTo>
                <a:lnTo>
                  <a:pt x="9458219" y="7653988"/>
                </a:lnTo>
                <a:lnTo>
                  <a:pt x="9481840" y="7615635"/>
                </a:lnTo>
                <a:lnTo>
                  <a:pt x="9505208" y="7577028"/>
                </a:lnTo>
                <a:lnTo>
                  <a:pt x="9528194" y="7538293"/>
                </a:lnTo>
                <a:lnTo>
                  <a:pt x="9550800" y="7499305"/>
                </a:lnTo>
                <a:lnTo>
                  <a:pt x="9573151" y="7460063"/>
                </a:lnTo>
                <a:lnTo>
                  <a:pt x="9595121" y="7420694"/>
                </a:lnTo>
                <a:lnTo>
                  <a:pt x="9616711" y="7380944"/>
                </a:lnTo>
                <a:lnTo>
                  <a:pt x="9637919" y="7341194"/>
                </a:lnTo>
                <a:lnTo>
                  <a:pt x="9658874" y="7301063"/>
                </a:lnTo>
                <a:lnTo>
                  <a:pt x="9679447" y="7260805"/>
                </a:lnTo>
                <a:lnTo>
                  <a:pt x="9699640" y="7220294"/>
                </a:lnTo>
                <a:lnTo>
                  <a:pt x="9719451" y="7179655"/>
                </a:lnTo>
                <a:lnTo>
                  <a:pt x="9738882" y="7138762"/>
                </a:lnTo>
                <a:lnTo>
                  <a:pt x="9758058" y="7097742"/>
                </a:lnTo>
                <a:lnTo>
                  <a:pt x="9776727" y="7056468"/>
                </a:lnTo>
                <a:lnTo>
                  <a:pt x="9795141" y="7014940"/>
                </a:lnTo>
                <a:lnTo>
                  <a:pt x="9813175" y="6973285"/>
                </a:lnTo>
                <a:lnTo>
                  <a:pt x="9830827" y="6931376"/>
                </a:lnTo>
                <a:lnTo>
                  <a:pt x="9848099" y="6889340"/>
                </a:lnTo>
                <a:lnTo>
                  <a:pt x="9864990" y="6847177"/>
                </a:lnTo>
                <a:lnTo>
                  <a:pt x="9881499" y="6804760"/>
                </a:lnTo>
                <a:lnTo>
                  <a:pt x="9897628" y="6762089"/>
                </a:lnTo>
                <a:lnTo>
                  <a:pt x="9913375" y="6719291"/>
                </a:lnTo>
                <a:lnTo>
                  <a:pt x="9928742" y="6676366"/>
                </a:lnTo>
                <a:lnTo>
                  <a:pt x="9943728" y="6633187"/>
                </a:lnTo>
                <a:lnTo>
                  <a:pt x="9958332" y="6589881"/>
                </a:lnTo>
                <a:lnTo>
                  <a:pt x="9972556" y="6546449"/>
                </a:lnTo>
                <a:lnTo>
                  <a:pt x="9986399" y="6502762"/>
                </a:lnTo>
                <a:lnTo>
                  <a:pt x="9999733" y="6458948"/>
                </a:lnTo>
                <a:lnTo>
                  <a:pt x="10012814" y="6414880"/>
                </a:lnTo>
                <a:lnTo>
                  <a:pt x="10025514" y="6370685"/>
                </a:lnTo>
                <a:lnTo>
                  <a:pt x="10037705" y="6326363"/>
                </a:lnTo>
                <a:lnTo>
                  <a:pt x="10049516" y="6281914"/>
                </a:lnTo>
                <a:lnTo>
                  <a:pt x="10060946" y="6237338"/>
                </a:lnTo>
                <a:lnTo>
                  <a:pt x="10071994" y="6192508"/>
                </a:lnTo>
                <a:lnTo>
                  <a:pt x="10082535" y="6147552"/>
                </a:lnTo>
                <a:lnTo>
                  <a:pt x="10092822" y="6102341"/>
                </a:lnTo>
                <a:lnTo>
                  <a:pt x="10102601" y="6057130"/>
                </a:lnTo>
                <a:lnTo>
                  <a:pt x="10111998" y="6011665"/>
                </a:lnTo>
                <a:lnTo>
                  <a:pt x="10120888" y="5966200"/>
                </a:lnTo>
                <a:lnTo>
                  <a:pt x="10129524" y="5920481"/>
                </a:lnTo>
                <a:lnTo>
                  <a:pt x="10137652" y="5874636"/>
                </a:lnTo>
                <a:lnTo>
                  <a:pt x="10145272" y="5828663"/>
                </a:lnTo>
                <a:lnTo>
                  <a:pt x="10152637" y="5782436"/>
                </a:lnTo>
                <a:lnTo>
                  <a:pt x="10159495" y="5736209"/>
                </a:lnTo>
                <a:lnTo>
                  <a:pt x="10165845" y="5689855"/>
                </a:lnTo>
                <a:lnTo>
                  <a:pt x="10171941" y="5643247"/>
                </a:lnTo>
                <a:lnTo>
                  <a:pt x="10177529" y="5596640"/>
                </a:lnTo>
                <a:lnTo>
                  <a:pt x="10182609" y="5549778"/>
                </a:lnTo>
                <a:lnTo>
                  <a:pt x="10187307" y="5502916"/>
                </a:lnTo>
                <a:lnTo>
                  <a:pt x="10191625" y="5455800"/>
                </a:lnTo>
                <a:lnTo>
                  <a:pt x="10195435" y="5408684"/>
                </a:lnTo>
                <a:lnTo>
                  <a:pt x="10198737" y="5361315"/>
                </a:lnTo>
                <a:lnTo>
                  <a:pt x="10201658" y="5313945"/>
                </a:lnTo>
                <a:lnTo>
                  <a:pt x="10204198" y="5266448"/>
                </a:lnTo>
                <a:lnTo>
                  <a:pt x="10206230" y="5218697"/>
                </a:lnTo>
                <a:lnTo>
                  <a:pt x="10207881" y="5170946"/>
                </a:lnTo>
                <a:lnTo>
                  <a:pt x="10209024" y="5123069"/>
                </a:lnTo>
                <a:lnTo>
                  <a:pt x="10209659" y="5075191"/>
                </a:lnTo>
                <a:lnTo>
                  <a:pt x="10209913" y="5027059"/>
                </a:lnTo>
                <a:lnTo>
                  <a:pt x="10209659" y="4978927"/>
                </a:lnTo>
                <a:lnTo>
                  <a:pt x="10209024" y="4930922"/>
                </a:lnTo>
                <a:lnTo>
                  <a:pt x="10207881" y="4883045"/>
                </a:lnTo>
                <a:lnTo>
                  <a:pt x="10206230" y="4835294"/>
                </a:lnTo>
                <a:lnTo>
                  <a:pt x="10204198" y="4787670"/>
                </a:lnTo>
                <a:lnTo>
                  <a:pt x="10201658" y="4740173"/>
                </a:lnTo>
                <a:lnTo>
                  <a:pt x="10198737" y="4692803"/>
                </a:lnTo>
                <a:lnTo>
                  <a:pt x="10195435" y="4645434"/>
                </a:lnTo>
                <a:lnTo>
                  <a:pt x="10191625" y="4598318"/>
                </a:lnTo>
                <a:lnTo>
                  <a:pt x="10187307" y="4551202"/>
                </a:lnTo>
                <a:lnTo>
                  <a:pt x="10182609" y="4504340"/>
                </a:lnTo>
                <a:lnTo>
                  <a:pt x="10177529" y="4457478"/>
                </a:lnTo>
                <a:lnTo>
                  <a:pt x="10171941" y="4410871"/>
                </a:lnTo>
                <a:lnTo>
                  <a:pt x="10165845" y="4364263"/>
                </a:lnTo>
                <a:lnTo>
                  <a:pt x="10159495" y="4317909"/>
                </a:lnTo>
                <a:lnTo>
                  <a:pt x="10152637" y="4271682"/>
                </a:lnTo>
                <a:lnTo>
                  <a:pt x="10145272" y="4225455"/>
                </a:lnTo>
                <a:lnTo>
                  <a:pt x="10137652" y="4179482"/>
                </a:lnTo>
                <a:lnTo>
                  <a:pt x="10129524" y="4133637"/>
                </a:lnTo>
                <a:lnTo>
                  <a:pt x="10120888" y="4087918"/>
                </a:lnTo>
                <a:lnTo>
                  <a:pt x="10111998" y="4042326"/>
                </a:lnTo>
                <a:lnTo>
                  <a:pt x="10102601" y="3996988"/>
                </a:lnTo>
                <a:lnTo>
                  <a:pt x="10092822" y="3951650"/>
                </a:lnTo>
                <a:lnTo>
                  <a:pt x="10082535" y="3906566"/>
                </a:lnTo>
                <a:lnTo>
                  <a:pt x="10071994" y="3861609"/>
                </a:lnTo>
                <a:lnTo>
                  <a:pt x="10060946" y="3816780"/>
                </a:lnTo>
                <a:lnTo>
                  <a:pt x="10049516" y="3772204"/>
                </a:lnTo>
                <a:lnTo>
                  <a:pt x="10037705" y="3727628"/>
                </a:lnTo>
                <a:lnTo>
                  <a:pt x="10025514" y="3683306"/>
                </a:lnTo>
                <a:lnTo>
                  <a:pt x="10012814" y="3639238"/>
                </a:lnTo>
                <a:lnTo>
                  <a:pt x="9999733" y="3595170"/>
                </a:lnTo>
                <a:lnTo>
                  <a:pt x="9986399" y="3551356"/>
                </a:lnTo>
                <a:lnTo>
                  <a:pt x="9972556" y="3507669"/>
                </a:lnTo>
                <a:lnTo>
                  <a:pt x="9958332" y="3464236"/>
                </a:lnTo>
                <a:lnTo>
                  <a:pt x="9943728" y="3420931"/>
                </a:lnTo>
                <a:lnTo>
                  <a:pt x="9928742" y="3377752"/>
                </a:lnTo>
                <a:lnTo>
                  <a:pt x="9913375" y="3334827"/>
                </a:lnTo>
                <a:lnTo>
                  <a:pt x="9897628" y="3292029"/>
                </a:lnTo>
                <a:lnTo>
                  <a:pt x="9881499" y="3249358"/>
                </a:lnTo>
                <a:lnTo>
                  <a:pt x="9864990" y="3206941"/>
                </a:lnTo>
                <a:lnTo>
                  <a:pt x="9848099" y="3164778"/>
                </a:lnTo>
                <a:lnTo>
                  <a:pt x="9830827" y="3122742"/>
                </a:lnTo>
                <a:lnTo>
                  <a:pt x="9813175" y="3080833"/>
                </a:lnTo>
                <a:lnTo>
                  <a:pt x="9795141" y="3039178"/>
                </a:lnTo>
                <a:lnTo>
                  <a:pt x="9776727" y="2997650"/>
                </a:lnTo>
                <a:lnTo>
                  <a:pt x="9758058" y="2956376"/>
                </a:lnTo>
                <a:lnTo>
                  <a:pt x="9738882" y="2915356"/>
                </a:lnTo>
                <a:lnTo>
                  <a:pt x="9719451" y="2874463"/>
                </a:lnTo>
                <a:lnTo>
                  <a:pt x="9699640" y="2833824"/>
                </a:lnTo>
                <a:lnTo>
                  <a:pt x="9679447" y="2793312"/>
                </a:lnTo>
                <a:lnTo>
                  <a:pt x="9658874" y="2753054"/>
                </a:lnTo>
                <a:lnTo>
                  <a:pt x="9637919" y="2712923"/>
                </a:lnTo>
                <a:lnTo>
                  <a:pt x="9616711" y="2673046"/>
                </a:lnTo>
                <a:lnTo>
                  <a:pt x="9595121" y="2633423"/>
                </a:lnTo>
                <a:lnTo>
                  <a:pt x="9573151" y="2594054"/>
                </a:lnTo>
                <a:lnTo>
                  <a:pt x="9550800" y="2554812"/>
                </a:lnTo>
                <a:lnTo>
                  <a:pt x="9528194" y="2515824"/>
                </a:lnTo>
                <a:lnTo>
                  <a:pt x="9505208" y="2477090"/>
                </a:lnTo>
                <a:lnTo>
                  <a:pt x="9481840" y="2438483"/>
                </a:lnTo>
                <a:lnTo>
                  <a:pt x="9458219" y="2400130"/>
                </a:lnTo>
                <a:lnTo>
                  <a:pt x="9434216" y="2362031"/>
                </a:lnTo>
                <a:lnTo>
                  <a:pt x="9409833" y="2324186"/>
                </a:lnTo>
                <a:lnTo>
                  <a:pt x="9385196" y="2286468"/>
                </a:lnTo>
                <a:lnTo>
                  <a:pt x="9360177" y="2249131"/>
                </a:lnTo>
                <a:lnTo>
                  <a:pt x="9334778" y="2211921"/>
                </a:lnTo>
                <a:lnTo>
                  <a:pt x="9309125" y="2174965"/>
                </a:lnTo>
                <a:lnTo>
                  <a:pt x="9283217" y="2138263"/>
                </a:lnTo>
                <a:lnTo>
                  <a:pt x="9256929" y="2101815"/>
                </a:lnTo>
                <a:lnTo>
                  <a:pt x="9230260" y="2065494"/>
                </a:lnTo>
                <a:lnTo>
                  <a:pt x="9203336" y="2029554"/>
                </a:lnTo>
                <a:lnTo>
                  <a:pt x="9176032" y="1993741"/>
                </a:lnTo>
                <a:lnTo>
                  <a:pt x="9148474" y="1958309"/>
                </a:lnTo>
                <a:lnTo>
                  <a:pt x="9120661" y="1923003"/>
                </a:lnTo>
                <a:lnTo>
                  <a:pt x="9092468" y="1888079"/>
                </a:lnTo>
                <a:lnTo>
                  <a:pt x="9063894" y="1853282"/>
                </a:lnTo>
                <a:lnTo>
                  <a:pt x="9035066" y="1818739"/>
                </a:lnTo>
                <a:lnTo>
                  <a:pt x="9005983" y="1784577"/>
                </a:lnTo>
                <a:lnTo>
                  <a:pt x="8976520" y="1750542"/>
                </a:lnTo>
                <a:lnTo>
                  <a:pt x="8946803" y="1716888"/>
                </a:lnTo>
                <a:lnTo>
                  <a:pt x="8916832" y="1683487"/>
                </a:lnTo>
                <a:lnTo>
                  <a:pt x="8886479" y="1650214"/>
                </a:lnTo>
                <a:lnTo>
                  <a:pt x="8855873" y="1617322"/>
                </a:lnTo>
                <a:lnTo>
                  <a:pt x="8825013" y="1584684"/>
                </a:lnTo>
                <a:lnTo>
                  <a:pt x="8793899" y="1552300"/>
                </a:lnTo>
                <a:lnTo>
                  <a:pt x="8762403" y="1520170"/>
                </a:lnTo>
                <a:lnTo>
                  <a:pt x="8730654" y="1488420"/>
                </a:lnTo>
                <a:lnTo>
                  <a:pt x="8698524" y="1456798"/>
                </a:lnTo>
                <a:lnTo>
                  <a:pt x="8666267" y="1425557"/>
                </a:lnTo>
                <a:lnTo>
                  <a:pt x="8633629" y="1394570"/>
                </a:lnTo>
                <a:lnTo>
                  <a:pt x="8600737" y="1363837"/>
                </a:lnTo>
                <a:lnTo>
                  <a:pt x="8567590" y="1333484"/>
                </a:lnTo>
                <a:lnTo>
                  <a:pt x="8534190" y="1303386"/>
                </a:lnTo>
                <a:lnTo>
                  <a:pt x="8500536" y="1273542"/>
                </a:lnTo>
                <a:lnTo>
                  <a:pt x="8466501" y="1243952"/>
                </a:lnTo>
                <a:lnTo>
                  <a:pt x="8432339" y="1214615"/>
                </a:lnTo>
                <a:lnTo>
                  <a:pt x="8397796" y="1185660"/>
                </a:lnTo>
                <a:lnTo>
                  <a:pt x="8362999" y="1157086"/>
                </a:lnTo>
                <a:lnTo>
                  <a:pt x="8327947" y="1128638"/>
                </a:lnTo>
                <a:lnTo>
                  <a:pt x="8292769" y="1100572"/>
                </a:lnTo>
                <a:lnTo>
                  <a:pt x="8257210" y="1072887"/>
                </a:lnTo>
                <a:lnTo>
                  <a:pt x="8221397" y="1045329"/>
                </a:lnTo>
                <a:lnTo>
                  <a:pt x="8149009" y="991355"/>
                </a:lnTo>
                <a:lnTo>
                  <a:pt x="8112434" y="964813"/>
                </a:lnTo>
                <a:lnTo>
                  <a:pt x="8075732" y="938651"/>
                </a:lnTo>
                <a:lnTo>
                  <a:pt x="8038649" y="912744"/>
                </a:lnTo>
                <a:lnTo>
                  <a:pt x="8001312" y="887218"/>
                </a:lnTo>
                <a:lnTo>
                  <a:pt x="7963848" y="861945"/>
                </a:lnTo>
                <a:lnTo>
                  <a:pt x="7926003" y="836927"/>
                </a:lnTo>
                <a:lnTo>
                  <a:pt x="7888031" y="812289"/>
                </a:lnTo>
                <a:lnTo>
                  <a:pt x="7849805" y="788033"/>
                </a:lnTo>
                <a:lnTo>
                  <a:pt x="7811325" y="764031"/>
                </a:lnTo>
                <a:lnTo>
                  <a:pt x="7772590" y="740409"/>
                </a:lnTo>
                <a:lnTo>
                  <a:pt x="7733729" y="717169"/>
                </a:lnTo>
                <a:lnTo>
                  <a:pt x="7694487" y="694182"/>
                </a:lnTo>
                <a:lnTo>
                  <a:pt x="7655118" y="671577"/>
                </a:lnTo>
                <a:lnTo>
                  <a:pt x="7615495" y="649226"/>
                </a:lnTo>
                <a:lnTo>
                  <a:pt x="7575745" y="627255"/>
                </a:lnTo>
                <a:lnTo>
                  <a:pt x="7535741" y="605666"/>
                </a:lnTo>
                <a:lnTo>
                  <a:pt x="7495483" y="584330"/>
                </a:lnTo>
                <a:lnTo>
                  <a:pt x="7454972" y="563376"/>
                </a:lnTo>
                <a:lnTo>
                  <a:pt x="7414206" y="542802"/>
                </a:lnTo>
                <a:lnTo>
                  <a:pt x="7373313" y="522610"/>
                </a:lnTo>
                <a:lnTo>
                  <a:pt x="7332293" y="502671"/>
                </a:lnTo>
                <a:lnTo>
                  <a:pt x="7290892" y="483241"/>
                </a:lnTo>
                <a:lnTo>
                  <a:pt x="7249364" y="464064"/>
                </a:lnTo>
                <a:lnTo>
                  <a:pt x="7207709" y="445142"/>
                </a:lnTo>
                <a:lnTo>
                  <a:pt x="7165800" y="426727"/>
                </a:lnTo>
                <a:lnTo>
                  <a:pt x="7123637" y="408694"/>
                </a:lnTo>
                <a:lnTo>
                  <a:pt x="7081347" y="390914"/>
                </a:lnTo>
                <a:lnTo>
                  <a:pt x="7038803" y="373516"/>
                </a:lnTo>
                <a:lnTo>
                  <a:pt x="6996132" y="356498"/>
                </a:lnTo>
                <a:lnTo>
                  <a:pt x="6953207" y="339861"/>
                </a:lnTo>
                <a:lnTo>
                  <a:pt x="6910155" y="323606"/>
                </a:lnTo>
                <a:lnTo>
                  <a:pt x="6866849" y="307731"/>
                </a:lnTo>
                <a:lnTo>
                  <a:pt x="6823416" y="292238"/>
                </a:lnTo>
                <a:lnTo>
                  <a:pt x="6779857" y="277125"/>
                </a:lnTo>
                <a:lnTo>
                  <a:pt x="6736043" y="262393"/>
                </a:lnTo>
                <a:lnTo>
                  <a:pt x="6691975" y="247916"/>
                </a:lnTo>
                <a:lnTo>
                  <a:pt x="6647780" y="233946"/>
                </a:lnTo>
                <a:lnTo>
                  <a:pt x="6603458" y="220357"/>
                </a:lnTo>
                <a:lnTo>
                  <a:pt x="6559009" y="207150"/>
                </a:lnTo>
                <a:lnTo>
                  <a:pt x="6514306" y="194323"/>
                </a:lnTo>
                <a:lnTo>
                  <a:pt x="6469476" y="181877"/>
                </a:lnTo>
                <a:lnTo>
                  <a:pt x="6424393" y="169813"/>
                </a:lnTo>
                <a:lnTo>
                  <a:pt x="6379182" y="158129"/>
                </a:lnTo>
                <a:lnTo>
                  <a:pt x="6333844" y="146953"/>
                </a:lnTo>
                <a:lnTo>
                  <a:pt x="6288379" y="136032"/>
                </a:lnTo>
                <a:lnTo>
                  <a:pt x="6242787" y="125618"/>
                </a:lnTo>
                <a:lnTo>
                  <a:pt x="6196941" y="115585"/>
                </a:lnTo>
                <a:lnTo>
                  <a:pt x="6150968" y="105933"/>
                </a:lnTo>
                <a:lnTo>
                  <a:pt x="6104869" y="96663"/>
                </a:lnTo>
                <a:lnTo>
                  <a:pt x="6012161" y="79391"/>
                </a:lnTo>
                <a:lnTo>
                  <a:pt x="5965553" y="71390"/>
                </a:lnTo>
                <a:lnTo>
                  <a:pt x="5918818" y="63770"/>
                </a:lnTo>
                <a:lnTo>
                  <a:pt x="5871957" y="56659"/>
                </a:lnTo>
                <a:lnTo>
                  <a:pt x="5824968" y="49928"/>
                </a:lnTo>
                <a:lnTo>
                  <a:pt x="5777852" y="43578"/>
                </a:lnTo>
                <a:lnTo>
                  <a:pt x="5730609" y="37609"/>
                </a:lnTo>
                <a:lnTo>
                  <a:pt x="5683239" y="32148"/>
                </a:lnTo>
                <a:lnTo>
                  <a:pt x="5635742" y="27068"/>
                </a:lnTo>
                <a:lnTo>
                  <a:pt x="5587992" y="22496"/>
                </a:lnTo>
                <a:lnTo>
                  <a:pt x="5540241" y="18306"/>
                </a:lnTo>
                <a:lnTo>
                  <a:pt x="5492363" y="14496"/>
                </a:lnTo>
                <a:lnTo>
                  <a:pt x="5444358" y="11194"/>
                </a:lnTo>
                <a:lnTo>
                  <a:pt x="5396227" y="8273"/>
                </a:lnTo>
                <a:lnTo>
                  <a:pt x="5347841" y="5860"/>
                </a:lnTo>
                <a:lnTo>
                  <a:pt x="5299455" y="3828"/>
                </a:lnTo>
                <a:lnTo>
                  <a:pt x="5250942" y="2304"/>
                </a:lnTo>
                <a:lnTo>
                  <a:pt x="5202429" y="1161"/>
                </a:lnTo>
                <a:lnTo>
                  <a:pt x="5153663" y="526"/>
                </a:lnTo>
                <a:lnTo>
                  <a:pt x="5104769" y="272"/>
                </a:lnTo>
                <a:close/>
              </a:path>
            </a:pathLst>
          </a:custGeom>
          <a:solidFill>
            <a:srgbClr val="929292"/>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3950" b="1" i="0">
                <a:solidFill>
                  <a:schemeClr val="bg1"/>
                </a:solidFill>
                <a:latin typeface="Tahoma"/>
                <a:cs typeface="Tahom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5/12/2026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9796271" y="527018"/>
            <a:ext cx="10210800" cy="10053955"/>
          </a:xfrm>
          <a:custGeom>
            <a:avLst/>
            <a:gdLst/>
            <a:ahLst/>
            <a:cxnLst/>
            <a:rect l="l" t="t" r="r" b="b"/>
            <a:pathLst>
              <a:path w="10210800" h="10053955">
                <a:moveTo>
                  <a:pt x="5104769" y="272"/>
                </a:moveTo>
                <a:lnTo>
                  <a:pt x="5056002" y="526"/>
                </a:lnTo>
                <a:lnTo>
                  <a:pt x="5007235" y="1161"/>
                </a:lnTo>
                <a:lnTo>
                  <a:pt x="4958596" y="2304"/>
                </a:lnTo>
                <a:lnTo>
                  <a:pt x="4910083" y="3828"/>
                </a:lnTo>
                <a:lnTo>
                  <a:pt x="4861697" y="5860"/>
                </a:lnTo>
                <a:lnTo>
                  <a:pt x="4813438" y="8273"/>
                </a:lnTo>
                <a:lnTo>
                  <a:pt x="4765306" y="11194"/>
                </a:lnTo>
                <a:lnTo>
                  <a:pt x="4717302" y="14496"/>
                </a:lnTo>
                <a:lnTo>
                  <a:pt x="4669424" y="18306"/>
                </a:lnTo>
                <a:lnTo>
                  <a:pt x="4621546" y="22496"/>
                </a:lnTo>
                <a:lnTo>
                  <a:pt x="4573922" y="27068"/>
                </a:lnTo>
                <a:lnTo>
                  <a:pt x="4526426" y="32148"/>
                </a:lnTo>
                <a:lnTo>
                  <a:pt x="4479056" y="37609"/>
                </a:lnTo>
                <a:lnTo>
                  <a:pt x="4431686" y="43578"/>
                </a:lnTo>
                <a:lnTo>
                  <a:pt x="4384570" y="49928"/>
                </a:lnTo>
                <a:lnTo>
                  <a:pt x="4337581" y="56659"/>
                </a:lnTo>
                <a:lnTo>
                  <a:pt x="4290719" y="63770"/>
                </a:lnTo>
                <a:lnTo>
                  <a:pt x="4244112" y="71390"/>
                </a:lnTo>
                <a:lnTo>
                  <a:pt x="4197504" y="79391"/>
                </a:lnTo>
                <a:lnTo>
                  <a:pt x="4151023" y="87900"/>
                </a:lnTo>
                <a:lnTo>
                  <a:pt x="4104796" y="96663"/>
                </a:lnTo>
                <a:lnTo>
                  <a:pt x="4058696" y="105933"/>
                </a:lnTo>
                <a:lnTo>
                  <a:pt x="4012724" y="115585"/>
                </a:lnTo>
                <a:lnTo>
                  <a:pt x="3966878" y="125618"/>
                </a:lnTo>
                <a:lnTo>
                  <a:pt x="3921286" y="136032"/>
                </a:lnTo>
                <a:lnTo>
                  <a:pt x="3875694" y="146953"/>
                </a:lnTo>
                <a:lnTo>
                  <a:pt x="3830356" y="158129"/>
                </a:lnTo>
                <a:lnTo>
                  <a:pt x="3785145" y="169813"/>
                </a:lnTo>
                <a:lnTo>
                  <a:pt x="3740188" y="181877"/>
                </a:lnTo>
                <a:lnTo>
                  <a:pt x="3695359" y="194323"/>
                </a:lnTo>
                <a:lnTo>
                  <a:pt x="3650656" y="207150"/>
                </a:lnTo>
                <a:lnTo>
                  <a:pt x="3606080" y="220357"/>
                </a:lnTo>
                <a:lnTo>
                  <a:pt x="3561758" y="233946"/>
                </a:lnTo>
                <a:lnTo>
                  <a:pt x="3517690" y="247916"/>
                </a:lnTo>
                <a:lnTo>
                  <a:pt x="3473622" y="262393"/>
                </a:lnTo>
                <a:lnTo>
                  <a:pt x="3429808" y="277125"/>
                </a:lnTo>
                <a:lnTo>
                  <a:pt x="3386248" y="292238"/>
                </a:lnTo>
                <a:lnTo>
                  <a:pt x="3342688" y="307731"/>
                </a:lnTo>
                <a:lnTo>
                  <a:pt x="3299510" y="323606"/>
                </a:lnTo>
                <a:lnTo>
                  <a:pt x="3256331" y="339861"/>
                </a:lnTo>
                <a:lnTo>
                  <a:pt x="3213533" y="356498"/>
                </a:lnTo>
                <a:lnTo>
                  <a:pt x="3170735" y="373516"/>
                </a:lnTo>
                <a:lnTo>
                  <a:pt x="3128318" y="390914"/>
                </a:lnTo>
                <a:lnTo>
                  <a:pt x="3086028" y="408694"/>
                </a:lnTo>
                <a:lnTo>
                  <a:pt x="3043865" y="426727"/>
                </a:lnTo>
                <a:lnTo>
                  <a:pt x="3001956" y="445142"/>
                </a:lnTo>
                <a:lnTo>
                  <a:pt x="2960174" y="464064"/>
                </a:lnTo>
                <a:lnTo>
                  <a:pt x="2918646" y="483241"/>
                </a:lnTo>
                <a:lnTo>
                  <a:pt x="2877372" y="502671"/>
                </a:lnTo>
                <a:lnTo>
                  <a:pt x="2836225" y="522610"/>
                </a:lnTo>
                <a:lnTo>
                  <a:pt x="2795332" y="542802"/>
                </a:lnTo>
                <a:lnTo>
                  <a:pt x="2754693" y="563376"/>
                </a:lnTo>
                <a:lnTo>
                  <a:pt x="2714181" y="584330"/>
                </a:lnTo>
                <a:lnTo>
                  <a:pt x="2673923" y="605666"/>
                </a:lnTo>
                <a:lnTo>
                  <a:pt x="2633919" y="627255"/>
                </a:lnTo>
                <a:lnTo>
                  <a:pt x="2594042" y="649226"/>
                </a:lnTo>
                <a:lnTo>
                  <a:pt x="2554419" y="671577"/>
                </a:lnTo>
                <a:lnTo>
                  <a:pt x="2515050" y="694182"/>
                </a:lnTo>
                <a:lnTo>
                  <a:pt x="2475935" y="717169"/>
                </a:lnTo>
                <a:lnTo>
                  <a:pt x="2436947" y="740409"/>
                </a:lnTo>
                <a:lnTo>
                  <a:pt x="2398340" y="764031"/>
                </a:lnTo>
                <a:lnTo>
                  <a:pt x="2359860" y="788033"/>
                </a:lnTo>
                <a:lnTo>
                  <a:pt x="2321634" y="812289"/>
                </a:lnTo>
                <a:lnTo>
                  <a:pt x="2283535" y="836927"/>
                </a:lnTo>
                <a:lnTo>
                  <a:pt x="2245817" y="861945"/>
                </a:lnTo>
                <a:lnTo>
                  <a:pt x="2208226" y="887218"/>
                </a:lnTo>
                <a:lnTo>
                  <a:pt x="2171016" y="912744"/>
                </a:lnTo>
                <a:lnTo>
                  <a:pt x="2133933" y="938651"/>
                </a:lnTo>
                <a:lnTo>
                  <a:pt x="2097104" y="964813"/>
                </a:lnTo>
                <a:lnTo>
                  <a:pt x="2060656" y="991355"/>
                </a:lnTo>
                <a:lnTo>
                  <a:pt x="1988268" y="1045329"/>
                </a:lnTo>
                <a:lnTo>
                  <a:pt x="1952455" y="1072887"/>
                </a:lnTo>
                <a:lnTo>
                  <a:pt x="1916895" y="1100572"/>
                </a:lnTo>
                <a:lnTo>
                  <a:pt x="1881590" y="1128638"/>
                </a:lnTo>
                <a:lnTo>
                  <a:pt x="1846539" y="1157086"/>
                </a:lnTo>
                <a:lnTo>
                  <a:pt x="1811869" y="1185660"/>
                </a:lnTo>
                <a:lnTo>
                  <a:pt x="1777326" y="1214615"/>
                </a:lnTo>
                <a:lnTo>
                  <a:pt x="1743037" y="1243952"/>
                </a:lnTo>
                <a:lnTo>
                  <a:pt x="1709129" y="1273542"/>
                </a:lnTo>
                <a:lnTo>
                  <a:pt x="1675475" y="1303386"/>
                </a:lnTo>
                <a:lnTo>
                  <a:pt x="1641947" y="1333484"/>
                </a:lnTo>
                <a:lnTo>
                  <a:pt x="1608801" y="1363837"/>
                </a:lnTo>
                <a:lnTo>
                  <a:pt x="1575909" y="1394570"/>
                </a:lnTo>
                <a:lnTo>
                  <a:pt x="1543398" y="1425557"/>
                </a:lnTo>
                <a:lnTo>
                  <a:pt x="1511014" y="1456798"/>
                </a:lnTo>
                <a:lnTo>
                  <a:pt x="1479011" y="1488420"/>
                </a:lnTo>
                <a:lnTo>
                  <a:pt x="1447261" y="1520170"/>
                </a:lnTo>
                <a:lnTo>
                  <a:pt x="1415766" y="1552300"/>
                </a:lnTo>
                <a:lnTo>
                  <a:pt x="1384525" y="1584684"/>
                </a:lnTo>
                <a:lnTo>
                  <a:pt x="1353665" y="1617322"/>
                </a:lnTo>
                <a:lnTo>
                  <a:pt x="1323058" y="1650214"/>
                </a:lnTo>
                <a:lnTo>
                  <a:pt x="1262735" y="1716888"/>
                </a:lnTo>
                <a:lnTo>
                  <a:pt x="1233018" y="1750542"/>
                </a:lnTo>
                <a:lnTo>
                  <a:pt x="1174472" y="1818739"/>
                </a:lnTo>
                <a:lnTo>
                  <a:pt x="1145771" y="1853282"/>
                </a:lnTo>
                <a:lnTo>
                  <a:pt x="1117197" y="1888079"/>
                </a:lnTo>
                <a:lnTo>
                  <a:pt x="1089003" y="1923003"/>
                </a:lnTo>
                <a:lnTo>
                  <a:pt x="1033506" y="1993741"/>
                </a:lnTo>
                <a:lnTo>
                  <a:pt x="1006328" y="2029554"/>
                </a:lnTo>
                <a:lnTo>
                  <a:pt x="979405" y="2065494"/>
                </a:lnTo>
                <a:lnTo>
                  <a:pt x="952736" y="2101815"/>
                </a:lnTo>
                <a:lnTo>
                  <a:pt x="926448" y="2138263"/>
                </a:lnTo>
                <a:lnTo>
                  <a:pt x="900413" y="2174965"/>
                </a:lnTo>
                <a:lnTo>
                  <a:pt x="874760" y="2211921"/>
                </a:lnTo>
                <a:lnTo>
                  <a:pt x="849487" y="2249131"/>
                </a:lnTo>
                <a:lnTo>
                  <a:pt x="824469" y="2286468"/>
                </a:lnTo>
                <a:lnTo>
                  <a:pt x="799832" y="2324186"/>
                </a:lnTo>
                <a:lnTo>
                  <a:pt x="775448" y="2362031"/>
                </a:lnTo>
                <a:lnTo>
                  <a:pt x="751446" y="2400130"/>
                </a:lnTo>
                <a:lnTo>
                  <a:pt x="727825" y="2438483"/>
                </a:lnTo>
                <a:lnTo>
                  <a:pt x="704457" y="2477090"/>
                </a:lnTo>
                <a:lnTo>
                  <a:pt x="681471" y="2515824"/>
                </a:lnTo>
                <a:lnTo>
                  <a:pt x="658738" y="2554812"/>
                </a:lnTo>
                <a:lnTo>
                  <a:pt x="636514" y="2594054"/>
                </a:lnTo>
                <a:lnTo>
                  <a:pt x="614543" y="2633423"/>
                </a:lnTo>
                <a:lnTo>
                  <a:pt x="592954" y="2673046"/>
                </a:lnTo>
                <a:lnTo>
                  <a:pt x="571618" y="2712923"/>
                </a:lnTo>
                <a:lnTo>
                  <a:pt x="550791" y="2753054"/>
                </a:lnTo>
                <a:lnTo>
                  <a:pt x="530218" y="2793312"/>
                </a:lnTo>
                <a:lnTo>
                  <a:pt x="510025" y="2833824"/>
                </a:lnTo>
                <a:lnTo>
                  <a:pt x="490214" y="2874463"/>
                </a:lnTo>
                <a:lnTo>
                  <a:pt x="470656" y="2915356"/>
                </a:lnTo>
                <a:lnTo>
                  <a:pt x="451607" y="2956376"/>
                </a:lnTo>
                <a:lnTo>
                  <a:pt x="432811" y="2997650"/>
                </a:lnTo>
                <a:lnTo>
                  <a:pt x="414523" y="3039178"/>
                </a:lnTo>
                <a:lnTo>
                  <a:pt x="396490" y="3080833"/>
                </a:lnTo>
                <a:lnTo>
                  <a:pt x="378837" y="3122742"/>
                </a:lnTo>
                <a:lnTo>
                  <a:pt x="361566" y="3164778"/>
                </a:lnTo>
                <a:lnTo>
                  <a:pt x="344675" y="3206941"/>
                </a:lnTo>
                <a:lnTo>
                  <a:pt x="328166" y="3249358"/>
                </a:lnTo>
                <a:lnTo>
                  <a:pt x="312037" y="3292029"/>
                </a:lnTo>
                <a:lnTo>
                  <a:pt x="296289" y="3334827"/>
                </a:lnTo>
                <a:lnTo>
                  <a:pt x="280923" y="3377752"/>
                </a:lnTo>
                <a:lnTo>
                  <a:pt x="265937" y="3420931"/>
                </a:lnTo>
                <a:lnTo>
                  <a:pt x="251333" y="3464236"/>
                </a:lnTo>
                <a:lnTo>
                  <a:pt x="237109" y="3507669"/>
                </a:lnTo>
                <a:lnTo>
                  <a:pt x="223266" y="3551356"/>
                </a:lnTo>
                <a:lnTo>
                  <a:pt x="209805" y="3595170"/>
                </a:lnTo>
                <a:lnTo>
                  <a:pt x="184151" y="3683306"/>
                </a:lnTo>
                <a:lnTo>
                  <a:pt x="171960" y="3727628"/>
                </a:lnTo>
                <a:lnTo>
                  <a:pt x="160149" y="3772204"/>
                </a:lnTo>
                <a:lnTo>
                  <a:pt x="148719" y="3816780"/>
                </a:lnTo>
                <a:lnTo>
                  <a:pt x="137670" y="3861609"/>
                </a:lnTo>
                <a:lnTo>
                  <a:pt x="127003" y="3906566"/>
                </a:lnTo>
                <a:lnTo>
                  <a:pt x="116843" y="3951650"/>
                </a:lnTo>
                <a:lnTo>
                  <a:pt x="107064" y="3996988"/>
                </a:lnTo>
                <a:lnTo>
                  <a:pt x="97666" y="4042326"/>
                </a:lnTo>
                <a:lnTo>
                  <a:pt x="88650" y="4087918"/>
                </a:lnTo>
                <a:lnTo>
                  <a:pt x="80141" y="4133637"/>
                </a:lnTo>
                <a:lnTo>
                  <a:pt x="72013" y="4179482"/>
                </a:lnTo>
                <a:lnTo>
                  <a:pt x="64266" y="4225455"/>
                </a:lnTo>
                <a:lnTo>
                  <a:pt x="57027" y="4271682"/>
                </a:lnTo>
                <a:lnTo>
                  <a:pt x="50170" y="4317909"/>
                </a:lnTo>
                <a:lnTo>
                  <a:pt x="43693" y="4364263"/>
                </a:lnTo>
                <a:lnTo>
                  <a:pt x="37724" y="4410871"/>
                </a:lnTo>
                <a:lnTo>
                  <a:pt x="32136" y="4457478"/>
                </a:lnTo>
                <a:lnTo>
                  <a:pt x="27056" y="4504340"/>
                </a:lnTo>
                <a:lnTo>
                  <a:pt x="22357" y="4551202"/>
                </a:lnTo>
                <a:lnTo>
                  <a:pt x="18039" y="4598318"/>
                </a:lnTo>
                <a:lnTo>
                  <a:pt x="14230" y="4645434"/>
                </a:lnTo>
                <a:lnTo>
                  <a:pt x="10801" y="4692803"/>
                </a:lnTo>
                <a:lnTo>
                  <a:pt x="7880" y="4740173"/>
                </a:lnTo>
                <a:lnTo>
                  <a:pt x="5467" y="4787670"/>
                </a:lnTo>
                <a:lnTo>
                  <a:pt x="3435" y="4835294"/>
                </a:lnTo>
                <a:lnTo>
                  <a:pt x="1784" y="4883045"/>
                </a:lnTo>
                <a:lnTo>
                  <a:pt x="641" y="4930922"/>
                </a:lnTo>
                <a:lnTo>
                  <a:pt x="6" y="4978927"/>
                </a:lnTo>
                <a:lnTo>
                  <a:pt x="-247" y="5027059"/>
                </a:lnTo>
                <a:lnTo>
                  <a:pt x="6" y="5075191"/>
                </a:lnTo>
                <a:lnTo>
                  <a:pt x="641" y="5123069"/>
                </a:lnTo>
                <a:lnTo>
                  <a:pt x="1784" y="5170946"/>
                </a:lnTo>
                <a:lnTo>
                  <a:pt x="3435" y="5218697"/>
                </a:lnTo>
                <a:lnTo>
                  <a:pt x="5467" y="5266448"/>
                </a:lnTo>
                <a:lnTo>
                  <a:pt x="7880" y="5313945"/>
                </a:lnTo>
                <a:lnTo>
                  <a:pt x="10801" y="5361315"/>
                </a:lnTo>
                <a:lnTo>
                  <a:pt x="14230" y="5408684"/>
                </a:lnTo>
                <a:lnTo>
                  <a:pt x="18039" y="5455800"/>
                </a:lnTo>
                <a:lnTo>
                  <a:pt x="22357" y="5502916"/>
                </a:lnTo>
                <a:lnTo>
                  <a:pt x="27056" y="5549778"/>
                </a:lnTo>
                <a:lnTo>
                  <a:pt x="32136" y="5596640"/>
                </a:lnTo>
                <a:lnTo>
                  <a:pt x="37724" y="5643247"/>
                </a:lnTo>
                <a:lnTo>
                  <a:pt x="43693" y="5689855"/>
                </a:lnTo>
                <a:lnTo>
                  <a:pt x="50170" y="5736209"/>
                </a:lnTo>
                <a:lnTo>
                  <a:pt x="57027" y="5782436"/>
                </a:lnTo>
                <a:lnTo>
                  <a:pt x="64266" y="5828663"/>
                </a:lnTo>
                <a:lnTo>
                  <a:pt x="72013" y="5874636"/>
                </a:lnTo>
                <a:lnTo>
                  <a:pt x="80141" y="5920481"/>
                </a:lnTo>
                <a:lnTo>
                  <a:pt x="88650" y="5966200"/>
                </a:lnTo>
                <a:lnTo>
                  <a:pt x="97666" y="6011665"/>
                </a:lnTo>
                <a:lnTo>
                  <a:pt x="107064" y="6057130"/>
                </a:lnTo>
                <a:lnTo>
                  <a:pt x="116843" y="6102341"/>
                </a:lnTo>
                <a:lnTo>
                  <a:pt x="127003" y="6147552"/>
                </a:lnTo>
                <a:lnTo>
                  <a:pt x="137670" y="6192508"/>
                </a:lnTo>
                <a:lnTo>
                  <a:pt x="148719" y="6237338"/>
                </a:lnTo>
                <a:lnTo>
                  <a:pt x="160149" y="6281914"/>
                </a:lnTo>
                <a:lnTo>
                  <a:pt x="171960" y="6326363"/>
                </a:lnTo>
                <a:lnTo>
                  <a:pt x="184151" y="6370685"/>
                </a:lnTo>
                <a:lnTo>
                  <a:pt x="196851" y="6414880"/>
                </a:lnTo>
                <a:lnTo>
                  <a:pt x="209805" y="6458948"/>
                </a:lnTo>
                <a:lnTo>
                  <a:pt x="223266" y="6502762"/>
                </a:lnTo>
                <a:lnTo>
                  <a:pt x="237109" y="6546449"/>
                </a:lnTo>
                <a:lnTo>
                  <a:pt x="251333" y="6589881"/>
                </a:lnTo>
                <a:lnTo>
                  <a:pt x="265937" y="6633187"/>
                </a:lnTo>
                <a:lnTo>
                  <a:pt x="280923" y="6676366"/>
                </a:lnTo>
                <a:lnTo>
                  <a:pt x="296289" y="6719291"/>
                </a:lnTo>
                <a:lnTo>
                  <a:pt x="312037" y="6762089"/>
                </a:lnTo>
                <a:lnTo>
                  <a:pt x="328166" y="6804760"/>
                </a:lnTo>
                <a:lnTo>
                  <a:pt x="344675" y="6847177"/>
                </a:lnTo>
                <a:lnTo>
                  <a:pt x="361566" y="6889340"/>
                </a:lnTo>
                <a:lnTo>
                  <a:pt x="378837" y="6931376"/>
                </a:lnTo>
                <a:lnTo>
                  <a:pt x="396490" y="6973285"/>
                </a:lnTo>
                <a:lnTo>
                  <a:pt x="414523" y="7014940"/>
                </a:lnTo>
                <a:lnTo>
                  <a:pt x="432811" y="7056468"/>
                </a:lnTo>
                <a:lnTo>
                  <a:pt x="451607" y="7097742"/>
                </a:lnTo>
                <a:lnTo>
                  <a:pt x="470656" y="7138762"/>
                </a:lnTo>
                <a:lnTo>
                  <a:pt x="490214" y="7179655"/>
                </a:lnTo>
                <a:lnTo>
                  <a:pt x="510025" y="7220294"/>
                </a:lnTo>
                <a:lnTo>
                  <a:pt x="530218" y="7260805"/>
                </a:lnTo>
                <a:lnTo>
                  <a:pt x="550791" y="7301063"/>
                </a:lnTo>
                <a:lnTo>
                  <a:pt x="571618" y="7341194"/>
                </a:lnTo>
                <a:lnTo>
                  <a:pt x="614543" y="7420694"/>
                </a:lnTo>
                <a:lnTo>
                  <a:pt x="636514" y="7460063"/>
                </a:lnTo>
                <a:lnTo>
                  <a:pt x="658738" y="7499305"/>
                </a:lnTo>
                <a:lnTo>
                  <a:pt x="681471" y="7538293"/>
                </a:lnTo>
                <a:lnTo>
                  <a:pt x="704457" y="7577028"/>
                </a:lnTo>
                <a:lnTo>
                  <a:pt x="727825" y="7615635"/>
                </a:lnTo>
                <a:lnTo>
                  <a:pt x="751446" y="7653988"/>
                </a:lnTo>
                <a:lnTo>
                  <a:pt x="775448" y="7692087"/>
                </a:lnTo>
                <a:lnTo>
                  <a:pt x="799832" y="7729932"/>
                </a:lnTo>
                <a:lnTo>
                  <a:pt x="824469" y="7767650"/>
                </a:lnTo>
                <a:lnTo>
                  <a:pt x="849487" y="7804987"/>
                </a:lnTo>
                <a:lnTo>
                  <a:pt x="874760" y="7842197"/>
                </a:lnTo>
                <a:lnTo>
                  <a:pt x="900413" y="7879153"/>
                </a:lnTo>
                <a:lnTo>
                  <a:pt x="926448" y="7915855"/>
                </a:lnTo>
                <a:lnTo>
                  <a:pt x="952736" y="7952303"/>
                </a:lnTo>
                <a:lnTo>
                  <a:pt x="979405" y="7988624"/>
                </a:lnTo>
                <a:lnTo>
                  <a:pt x="1006328" y="8024564"/>
                </a:lnTo>
                <a:lnTo>
                  <a:pt x="1033506" y="8060377"/>
                </a:lnTo>
                <a:lnTo>
                  <a:pt x="1089003" y="8131115"/>
                </a:lnTo>
                <a:lnTo>
                  <a:pt x="1117197" y="8166039"/>
                </a:lnTo>
                <a:lnTo>
                  <a:pt x="1145771" y="8200836"/>
                </a:lnTo>
                <a:lnTo>
                  <a:pt x="1174472" y="8235252"/>
                </a:lnTo>
                <a:lnTo>
                  <a:pt x="1203681" y="8269541"/>
                </a:lnTo>
                <a:lnTo>
                  <a:pt x="1233018" y="8303449"/>
                </a:lnTo>
                <a:lnTo>
                  <a:pt x="1262735" y="8337230"/>
                </a:lnTo>
                <a:lnTo>
                  <a:pt x="1323058" y="8403904"/>
                </a:lnTo>
                <a:lnTo>
                  <a:pt x="1353665" y="8436796"/>
                </a:lnTo>
                <a:lnTo>
                  <a:pt x="1384525" y="8469434"/>
                </a:lnTo>
                <a:lnTo>
                  <a:pt x="1415766" y="8501818"/>
                </a:lnTo>
                <a:lnTo>
                  <a:pt x="1447261" y="8533948"/>
                </a:lnTo>
                <a:lnTo>
                  <a:pt x="1479011" y="8565698"/>
                </a:lnTo>
                <a:lnTo>
                  <a:pt x="1511014" y="8597320"/>
                </a:lnTo>
                <a:lnTo>
                  <a:pt x="1543398" y="8628561"/>
                </a:lnTo>
                <a:lnTo>
                  <a:pt x="1575909" y="8659548"/>
                </a:lnTo>
                <a:lnTo>
                  <a:pt x="1608801" y="8690281"/>
                </a:lnTo>
                <a:lnTo>
                  <a:pt x="1641947" y="8720634"/>
                </a:lnTo>
                <a:lnTo>
                  <a:pt x="1675475" y="8750732"/>
                </a:lnTo>
                <a:lnTo>
                  <a:pt x="1709129" y="8780576"/>
                </a:lnTo>
                <a:lnTo>
                  <a:pt x="1743037" y="8810166"/>
                </a:lnTo>
                <a:lnTo>
                  <a:pt x="1777326" y="8839376"/>
                </a:lnTo>
                <a:lnTo>
                  <a:pt x="1811869" y="8868458"/>
                </a:lnTo>
                <a:lnTo>
                  <a:pt x="1846539" y="8897032"/>
                </a:lnTo>
                <a:lnTo>
                  <a:pt x="1881590" y="8925479"/>
                </a:lnTo>
                <a:lnTo>
                  <a:pt x="1916895" y="8953546"/>
                </a:lnTo>
                <a:lnTo>
                  <a:pt x="1952455" y="8981231"/>
                </a:lnTo>
                <a:lnTo>
                  <a:pt x="1988268" y="9008662"/>
                </a:lnTo>
                <a:lnTo>
                  <a:pt x="2024335" y="9035840"/>
                </a:lnTo>
                <a:lnTo>
                  <a:pt x="2060656" y="9062763"/>
                </a:lnTo>
                <a:lnTo>
                  <a:pt x="2097104" y="9089178"/>
                </a:lnTo>
                <a:lnTo>
                  <a:pt x="2133933" y="9115467"/>
                </a:lnTo>
                <a:lnTo>
                  <a:pt x="2171016" y="9141374"/>
                </a:lnTo>
                <a:lnTo>
                  <a:pt x="2208226" y="9166900"/>
                </a:lnTo>
                <a:lnTo>
                  <a:pt x="2245817" y="9192173"/>
                </a:lnTo>
                <a:lnTo>
                  <a:pt x="2283535" y="9217191"/>
                </a:lnTo>
                <a:lnTo>
                  <a:pt x="2321634" y="9241828"/>
                </a:lnTo>
                <a:lnTo>
                  <a:pt x="2359860" y="9266085"/>
                </a:lnTo>
                <a:lnTo>
                  <a:pt x="2398340" y="9290087"/>
                </a:lnTo>
                <a:lnTo>
                  <a:pt x="2436947" y="9313709"/>
                </a:lnTo>
                <a:lnTo>
                  <a:pt x="2475935" y="9336949"/>
                </a:lnTo>
                <a:lnTo>
                  <a:pt x="2515050" y="9359935"/>
                </a:lnTo>
                <a:lnTo>
                  <a:pt x="2554419" y="9382541"/>
                </a:lnTo>
                <a:lnTo>
                  <a:pt x="2594042" y="9404892"/>
                </a:lnTo>
                <a:lnTo>
                  <a:pt x="2633919" y="9426863"/>
                </a:lnTo>
                <a:lnTo>
                  <a:pt x="2673923" y="9448452"/>
                </a:lnTo>
                <a:lnTo>
                  <a:pt x="2714181" y="9469788"/>
                </a:lnTo>
                <a:lnTo>
                  <a:pt x="2795332" y="9511316"/>
                </a:lnTo>
                <a:lnTo>
                  <a:pt x="2836225" y="9531495"/>
                </a:lnTo>
                <a:lnTo>
                  <a:pt x="2877372" y="9551383"/>
                </a:lnTo>
                <a:lnTo>
                  <a:pt x="2918646" y="9570915"/>
                </a:lnTo>
                <a:lnTo>
                  <a:pt x="2960174" y="9590092"/>
                </a:lnTo>
                <a:lnTo>
                  <a:pt x="3001956" y="9608913"/>
                </a:lnTo>
                <a:lnTo>
                  <a:pt x="3043865" y="9627365"/>
                </a:lnTo>
                <a:lnTo>
                  <a:pt x="3086028" y="9645462"/>
                </a:lnTo>
                <a:lnTo>
                  <a:pt x="3128318" y="9663204"/>
                </a:lnTo>
                <a:lnTo>
                  <a:pt x="3170735" y="9680577"/>
                </a:lnTo>
                <a:lnTo>
                  <a:pt x="3213533" y="9697569"/>
                </a:lnTo>
                <a:lnTo>
                  <a:pt x="3256331" y="9714206"/>
                </a:lnTo>
                <a:lnTo>
                  <a:pt x="3299510" y="9730474"/>
                </a:lnTo>
                <a:lnTo>
                  <a:pt x="3342688" y="9746361"/>
                </a:lnTo>
                <a:lnTo>
                  <a:pt x="3386248" y="9761868"/>
                </a:lnTo>
                <a:lnTo>
                  <a:pt x="3429808" y="9777006"/>
                </a:lnTo>
                <a:lnTo>
                  <a:pt x="3473622" y="9791763"/>
                </a:lnTo>
                <a:lnTo>
                  <a:pt x="3517690" y="9806139"/>
                </a:lnTo>
                <a:lnTo>
                  <a:pt x="3561758" y="9820134"/>
                </a:lnTo>
                <a:lnTo>
                  <a:pt x="3606080" y="9833748"/>
                </a:lnTo>
                <a:lnTo>
                  <a:pt x="3650656" y="9846968"/>
                </a:lnTo>
                <a:lnTo>
                  <a:pt x="3695359" y="9859795"/>
                </a:lnTo>
                <a:lnTo>
                  <a:pt x="3740188" y="9872240"/>
                </a:lnTo>
                <a:lnTo>
                  <a:pt x="3785145" y="9884280"/>
                </a:lnTo>
                <a:lnTo>
                  <a:pt x="3830356" y="9895938"/>
                </a:lnTo>
                <a:lnTo>
                  <a:pt x="3875694" y="9907190"/>
                </a:lnTo>
                <a:lnTo>
                  <a:pt x="3921286" y="9918048"/>
                </a:lnTo>
                <a:lnTo>
                  <a:pt x="3966878" y="9928500"/>
                </a:lnTo>
                <a:lnTo>
                  <a:pt x="4012724" y="9938546"/>
                </a:lnTo>
                <a:lnTo>
                  <a:pt x="4058696" y="9948197"/>
                </a:lnTo>
                <a:lnTo>
                  <a:pt x="4104796" y="9957430"/>
                </a:lnTo>
                <a:lnTo>
                  <a:pt x="4151023" y="9966256"/>
                </a:lnTo>
                <a:lnTo>
                  <a:pt x="4197504" y="9974676"/>
                </a:lnTo>
                <a:lnTo>
                  <a:pt x="4244112" y="9982677"/>
                </a:lnTo>
                <a:lnTo>
                  <a:pt x="4290719" y="9990271"/>
                </a:lnTo>
                <a:lnTo>
                  <a:pt x="4337581" y="9997447"/>
                </a:lnTo>
                <a:lnTo>
                  <a:pt x="4384570" y="10004203"/>
                </a:lnTo>
                <a:lnTo>
                  <a:pt x="4431686" y="10010527"/>
                </a:lnTo>
                <a:lnTo>
                  <a:pt x="4479056" y="10016433"/>
                </a:lnTo>
                <a:lnTo>
                  <a:pt x="4526426" y="10021919"/>
                </a:lnTo>
                <a:lnTo>
                  <a:pt x="4573922" y="10026973"/>
                </a:lnTo>
                <a:lnTo>
                  <a:pt x="4621546" y="10031609"/>
                </a:lnTo>
                <a:lnTo>
                  <a:pt x="4669424" y="10035800"/>
                </a:lnTo>
                <a:lnTo>
                  <a:pt x="4717302" y="10039559"/>
                </a:lnTo>
                <a:lnTo>
                  <a:pt x="4765306" y="10042886"/>
                </a:lnTo>
                <a:lnTo>
                  <a:pt x="4813438" y="10045782"/>
                </a:lnTo>
                <a:lnTo>
                  <a:pt x="4861697" y="10048233"/>
                </a:lnTo>
                <a:lnTo>
                  <a:pt x="4910083" y="10050239"/>
                </a:lnTo>
                <a:lnTo>
                  <a:pt x="4958596" y="10051814"/>
                </a:lnTo>
                <a:lnTo>
                  <a:pt x="5007235" y="10052932"/>
                </a:lnTo>
                <a:lnTo>
                  <a:pt x="5056002" y="10053605"/>
                </a:lnTo>
                <a:lnTo>
                  <a:pt x="5104769" y="10053833"/>
                </a:lnTo>
                <a:lnTo>
                  <a:pt x="5153663" y="10053605"/>
                </a:lnTo>
                <a:lnTo>
                  <a:pt x="5202429" y="10052932"/>
                </a:lnTo>
                <a:lnTo>
                  <a:pt x="5250942" y="10051814"/>
                </a:lnTo>
                <a:lnTo>
                  <a:pt x="5299455" y="10050239"/>
                </a:lnTo>
                <a:lnTo>
                  <a:pt x="5347841" y="10048233"/>
                </a:lnTo>
                <a:lnTo>
                  <a:pt x="5396227" y="10045782"/>
                </a:lnTo>
                <a:lnTo>
                  <a:pt x="5444358" y="10042886"/>
                </a:lnTo>
                <a:lnTo>
                  <a:pt x="5492363" y="10039559"/>
                </a:lnTo>
                <a:lnTo>
                  <a:pt x="5540241" y="10035800"/>
                </a:lnTo>
                <a:lnTo>
                  <a:pt x="5587992" y="10031609"/>
                </a:lnTo>
                <a:lnTo>
                  <a:pt x="5635742" y="10026973"/>
                </a:lnTo>
                <a:lnTo>
                  <a:pt x="5683239" y="10021919"/>
                </a:lnTo>
                <a:lnTo>
                  <a:pt x="5730609" y="10016433"/>
                </a:lnTo>
                <a:lnTo>
                  <a:pt x="5777852" y="10010527"/>
                </a:lnTo>
                <a:lnTo>
                  <a:pt x="5824968" y="10004203"/>
                </a:lnTo>
                <a:lnTo>
                  <a:pt x="5871957" y="9997447"/>
                </a:lnTo>
                <a:lnTo>
                  <a:pt x="5918818" y="9990271"/>
                </a:lnTo>
                <a:lnTo>
                  <a:pt x="5965553" y="9982677"/>
                </a:lnTo>
                <a:lnTo>
                  <a:pt x="6012161" y="9974676"/>
                </a:lnTo>
                <a:lnTo>
                  <a:pt x="6058515" y="9966256"/>
                </a:lnTo>
                <a:lnTo>
                  <a:pt x="6104869" y="9957430"/>
                </a:lnTo>
                <a:lnTo>
                  <a:pt x="6150968" y="9948197"/>
                </a:lnTo>
                <a:lnTo>
                  <a:pt x="6196941" y="9938546"/>
                </a:lnTo>
                <a:lnTo>
                  <a:pt x="6242787" y="9928500"/>
                </a:lnTo>
                <a:lnTo>
                  <a:pt x="6288379" y="9918048"/>
                </a:lnTo>
                <a:lnTo>
                  <a:pt x="6333844" y="9907190"/>
                </a:lnTo>
                <a:lnTo>
                  <a:pt x="6379182" y="9895938"/>
                </a:lnTo>
                <a:lnTo>
                  <a:pt x="6424393" y="9884280"/>
                </a:lnTo>
                <a:lnTo>
                  <a:pt x="6469476" y="9872240"/>
                </a:lnTo>
                <a:lnTo>
                  <a:pt x="6514306" y="9859795"/>
                </a:lnTo>
                <a:lnTo>
                  <a:pt x="6559009" y="9846968"/>
                </a:lnTo>
                <a:lnTo>
                  <a:pt x="6603458" y="9833748"/>
                </a:lnTo>
                <a:lnTo>
                  <a:pt x="6647780" y="9820134"/>
                </a:lnTo>
                <a:lnTo>
                  <a:pt x="6691975" y="9806139"/>
                </a:lnTo>
                <a:lnTo>
                  <a:pt x="6736043" y="9791763"/>
                </a:lnTo>
                <a:lnTo>
                  <a:pt x="6779857" y="9777006"/>
                </a:lnTo>
                <a:lnTo>
                  <a:pt x="6823416" y="9761868"/>
                </a:lnTo>
                <a:lnTo>
                  <a:pt x="6866849" y="9746361"/>
                </a:lnTo>
                <a:lnTo>
                  <a:pt x="6910155" y="9730474"/>
                </a:lnTo>
                <a:lnTo>
                  <a:pt x="6953207" y="9714206"/>
                </a:lnTo>
                <a:lnTo>
                  <a:pt x="6996132" y="9697569"/>
                </a:lnTo>
                <a:lnTo>
                  <a:pt x="7038803" y="9680577"/>
                </a:lnTo>
                <a:lnTo>
                  <a:pt x="7081347" y="9663204"/>
                </a:lnTo>
                <a:lnTo>
                  <a:pt x="7123637" y="9645462"/>
                </a:lnTo>
                <a:lnTo>
                  <a:pt x="7165800" y="9627365"/>
                </a:lnTo>
                <a:lnTo>
                  <a:pt x="7207709" y="9608913"/>
                </a:lnTo>
                <a:lnTo>
                  <a:pt x="7249364" y="9590092"/>
                </a:lnTo>
                <a:lnTo>
                  <a:pt x="7290892" y="9570915"/>
                </a:lnTo>
                <a:lnTo>
                  <a:pt x="7332293" y="9551383"/>
                </a:lnTo>
                <a:lnTo>
                  <a:pt x="7373313" y="9531495"/>
                </a:lnTo>
                <a:lnTo>
                  <a:pt x="7414206" y="9511316"/>
                </a:lnTo>
                <a:lnTo>
                  <a:pt x="7495483" y="9469788"/>
                </a:lnTo>
                <a:lnTo>
                  <a:pt x="7535741" y="9448452"/>
                </a:lnTo>
                <a:lnTo>
                  <a:pt x="7575745" y="9426863"/>
                </a:lnTo>
                <a:lnTo>
                  <a:pt x="7615495" y="9404892"/>
                </a:lnTo>
                <a:lnTo>
                  <a:pt x="7655118" y="9382541"/>
                </a:lnTo>
                <a:lnTo>
                  <a:pt x="7694487" y="9359935"/>
                </a:lnTo>
                <a:lnTo>
                  <a:pt x="7733729" y="9336949"/>
                </a:lnTo>
                <a:lnTo>
                  <a:pt x="7772590" y="9313709"/>
                </a:lnTo>
                <a:lnTo>
                  <a:pt x="7811325" y="9290087"/>
                </a:lnTo>
                <a:lnTo>
                  <a:pt x="7849805" y="9266085"/>
                </a:lnTo>
                <a:lnTo>
                  <a:pt x="7888031" y="9241828"/>
                </a:lnTo>
                <a:lnTo>
                  <a:pt x="7926003" y="9217191"/>
                </a:lnTo>
                <a:lnTo>
                  <a:pt x="7963848" y="9192173"/>
                </a:lnTo>
                <a:lnTo>
                  <a:pt x="8001312" y="9166900"/>
                </a:lnTo>
                <a:lnTo>
                  <a:pt x="8038649" y="9141374"/>
                </a:lnTo>
                <a:lnTo>
                  <a:pt x="8075732" y="9115467"/>
                </a:lnTo>
                <a:lnTo>
                  <a:pt x="8149009" y="9062763"/>
                </a:lnTo>
                <a:lnTo>
                  <a:pt x="8185330" y="9035840"/>
                </a:lnTo>
                <a:lnTo>
                  <a:pt x="8221397" y="9008662"/>
                </a:lnTo>
                <a:lnTo>
                  <a:pt x="8257210" y="8981231"/>
                </a:lnTo>
                <a:lnTo>
                  <a:pt x="8292769" y="8953546"/>
                </a:lnTo>
                <a:lnTo>
                  <a:pt x="8327947" y="8925479"/>
                </a:lnTo>
                <a:lnTo>
                  <a:pt x="8362999" y="8897032"/>
                </a:lnTo>
                <a:lnTo>
                  <a:pt x="8397796" y="8868458"/>
                </a:lnTo>
                <a:lnTo>
                  <a:pt x="8432339" y="8839376"/>
                </a:lnTo>
                <a:lnTo>
                  <a:pt x="8466501" y="8810166"/>
                </a:lnTo>
                <a:lnTo>
                  <a:pt x="8500536" y="8780576"/>
                </a:lnTo>
                <a:lnTo>
                  <a:pt x="8534190" y="8750732"/>
                </a:lnTo>
                <a:lnTo>
                  <a:pt x="8567590" y="8720634"/>
                </a:lnTo>
                <a:lnTo>
                  <a:pt x="8600737" y="8690281"/>
                </a:lnTo>
                <a:lnTo>
                  <a:pt x="8633629" y="8659548"/>
                </a:lnTo>
                <a:lnTo>
                  <a:pt x="8666267" y="8628561"/>
                </a:lnTo>
                <a:lnTo>
                  <a:pt x="8698524" y="8597320"/>
                </a:lnTo>
                <a:lnTo>
                  <a:pt x="8730654" y="8565698"/>
                </a:lnTo>
                <a:lnTo>
                  <a:pt x="8762403" y="8533948"/>
                </a:lnTo>
                <a:lnTo>
                  <a:pt x="8793899" y="8501818"/>
                </a:lnTo>
                <a:lnTo>
                  <a:pt x="8825013" y="8469434"/>
                </a:lnTo>
                <a:lnTo>
                  <a:pt x="8855873" y="8436796"/>
                </a:lnTo>
                <a:lnTo>
                  <a:pt x="8886479" y="8403904"/>
                </a:lnTo>
                <a:lnTo>
                  <a:pt x="8916832" y="8370630"/>
                </a:lnTo>
                <a:lnTo>
                  <a:pt x="8946803" y="8337230"/>
                </a:lnTo>
                <a:lnTo>
                  <a:pt x="8976520" y="8303449"/>
                </a:lnTo>
                <a:lnTo>
                  <a:pt x="9005983" y="8269541"/>
                </a:lnTo>
                <a:lnTo>
                  <a:pt x="9035066" y="8235252"/>
                </a:lnTo>
                <a:lnTo>
                  <a:pt x="9063894" y="8200836"/>
                </a:lnTo>
                <a:lnTo>
                  <a:pt x="9092468" y="8166039"/>
                </a:lnTo>
                <a:lnTo>
                  <a:pt x="9120661" y="8131115"/>
                </a:lnTo>
                <a:lnTo>
                  <a:pt x="9148474" y="8095809"/>
                </a:lnTo>
                <a:lnTo>
                  <a:pt x="9176032" y="8060377"/>
                </a:lnTo>
                <a:lnTo>
                  <a:pt x="9203336" y="8024564"/>
                </a:lnTo>
                <a:lnTo>
                  <a:pt x="9230260" y="7988624"/>
                </a:lnTo>
                <a:lnTo>
                  <a:pt x="9256929" y="7952303"/>
                </a:lnTo>
                <a:lnTo>
                  <a:pt x="9283217" y="7915855"/>
                </a:lnTo>
                <a:lnTo>
                  <a:pt x="9309125" y="7879153"/>
                </a:lnTo>
                <a:lnTo>
                  <a:pt x="9334778" y="7842197"/>
                </a:lnTo>
                <a:lnTo>
                  <a:pt x="9360177" y="7804987"/>
                </a:lnTo>
                <a:lnTo>
                  <a:pt x="9385196" y="7767650"/>
                </a:lnTo>
                <a:lnTo>
                  <a:pt x="9409833" y="7729932"/>
                </a:lnTo>
                <a:lnTo>
                  <a:pt x="9434216" y="7692087"/>
                </a:lnTo>
                <a:lnTo>
                  <a:pt x="9458219" y="7653988"/>
                </a:lnTo>
                <a:lnTo>
                  <a:pt x="9481840" y="7615635"/>
                </a:lnTo>
                <a:lnTo>
                  <a:pt x="9505208" y="7577028"/>
                </a:lnTo>
                <a:lnTo>
                  <a:pt x="9528194" y="7538293"/>
                </a:lnTo>
                <a:lnTo>
                  <a:pt x="9550800" y="7499305"/>
                </a:lnTo>
                <a:lnTo>
                  <a:pt x="9573151" y="7460063"/>
                </a:lnTo>
                <a:lnTo>
                  <a:pt x="9595121" y="7420694"/>
                </a:lnTo>
                <a:lnTo>
                  <a:pt x="9616711" y="7380944"/>
                </a:lnTo>
                <a:lnTo>
                  <a:pt x="9637919" y="7341194"/>
                </a:lnTo>
                <a:lnTo>
                  <a:pt x="9658874" y="7301063"/>
                </a:lnTo>
                <a:lnTo>
                  <a:pt x="9679447" y="7260805"/>
                </a:lnTo>
                <a:lnTo>
                  <a:pt x="9699640" y="7220294"/>
                </a:lnTo>
                <a:lnTo>
                  <a:pt x="9719451" y="7179655"/>
                </a:lnTo>
                <a:lnTo>
                  <a:pt x="9738882" y="7138762"/>
                </a:lnTo>
                <a:lnTo>
                  <a:pt x="9758058" y="7097742"/>
                </a:lnTo>
                <a:lnTo>
                  <a:pt x="9776727" y="7056468"/>
                </a:lnTo>
                <a:lnTo>
                  <a:pt x="9795141" y="7014940"/>
                </a:lnTo>
                <a:lnTo>
                  <a:pt x="9813175" y="6973285"/>
                </a:lnTo>
                <a:lnTo>
                  <a:pt x="9830827" y="6931376"/>
                </a:lnTo>
                <a:lnTo>
                  <a:pt x="9848099" y="6889340"/>
                </a:lnTo>
                <a:lnTo>
                  <a:pt x="9864990" y="6847177"/>
                </a:lnTo>
                <a:lnTo>
                  <a:pt x="9881499" y="6804760"/>
                </a:lnTo>
                <a:lnTo>
                  <a:pt x="9897628" y="6762089"/>
                </a:lnTo>
                <a:lnTo>
                  <a:pt x="9913375" y="6719291"/>
                </a:lnTo>
                <a:lnTo>
                  <a:pt x="9928742" y="6676366"/>
                </a:lnTo>
                <a:lnTo>
                  <a:pt x="9943728" y="6633187"/>
                </a:lnTo>
                <a:lnTo>
                  <a:pt x="9958332" y="6589881"/>
                </a:lnTo>
                <a:lnTo>
                  <a:pt x="9972556" y="6546449"/>
                </a:lnTo>
                <a:lnTo>
                  <a:pt x="9986399" y="6502762"/>
                </a:lnTo>
                <a:lnTo>
                  <a:pt x="9999733" y="6458948"/>
                </a:lnTo>
                <a:lnTo>
                  <a:pt x="10012814" y="6414880"/>
                </a:lnTo>
                <a:lnTo>
                  <a:pt x="10025514" y="6370685"/>
                </a:lnTo>
                <a:lnTo>
                  <a:pt x="10037705" y="6326363"/>
                </a:lnTo>
                <a:lnTo>
                  <a:pt x="10049516" y="6281914"/>
                </a:lnTo>
                <a:lnTo>
                  <a:pt x="10060946" y="6237338"/>
                </a:lnTo>
                <a:lnTo>
                  <a:pt x="10071994" y="6192508"/>
                </a:lnTo>
                <a:lnTo>
                  <a:pt x="10082535" y="6147552"/>
                </a:lnTo>
                <a:lnTo>
                  <a:pt x="10092822" y="6102341"/>
                </a:lnTo>
                <a:lnTo>
                  <a:pt x="10102601" y="6057130"/>
                </a:lnTo>
                <a:lnTo>
                  <a:pt x="10111998" y="6011665"/>
                </a:lnTo>
                <a:lnTo>
                  <a:pt x="10120888" y="5966200"/>
                </a:lnTo>
                <a:lnTo>
                  <a:pt x="10129524" y="5920481"/>
                </a:lnTo>
                <a:lnTo>
                  <a:pt x="10137652" y="5874636"/>
                </a:lnTo>
                <a:lnTo>
                  <a:pt x="10145272" y="5828663"/>
                </a:lnTo>
                <a:lnTo>
                  <a:pt x="10152637" y="5782436"/>
                </a:lnTo>
                <a:lnTo>
                  <a:pt x="10159495" y="5736209"/>
                </a:lnTo>
                <a:lnTo>
                  <a:pt x="10165845" y="5689855"/>
                </a:lnTo>
                <a:lnTo>
                  <a:pt x="10171941" y="5643247"/>
                </a:lnTo>
                <a:lnTo>
                  <a:pt x="10177529" y="5596640"/>
                </a:lnTo>
                <a:lnTo>
                  <a:pt x="10182609" y="5549778"/>
                </a:lnTo>
                <a:lnTo>
                  <a:pt x="10187307" y="5502916"/>
                </a:lnTo>
                <a:lnTo>
                  <a:pt x="10191625" y="5455800"/>
                </a:lnTo>
                <a:lnTo>
                  <a:pt x="10195435" y="5408684"/>
                </a:lnTo>
                <a:lnTo>
                  <a:pt x="10198737" y="5361315"/>
                </a:lnTo>
                <a:lnTo>
                  <a:pt x="10201658" y="5313945"/>
                </a:lnTo>
                <a:lnTo>
                  <a:pt x="10204198" y="5266448"/>
                </a:lnTo>
                <a:lnTo>
                  <a:pt x="10206230" y="5218697"/>
                </a:lnTo>
                <a:lnTo>
                  <a:pt x="10207881" y="5170946"/>
                </a:lnTo>
                <a:lnTo>
                  <a:pt x="10209024" y="5123069"/>
                </a:lnTo>
                <a:lnTo>
                  <a:pt x="10209659" y="5075191"/>
                </a:lnTo>
                <a:lnTo>
                  <a:pt x="10209913" y="5027059"/>
                </a:lnTo>
                <a:lnTo>
                  <a:pt x="10209659" y="4978927"/>
                </a:lnTo>
                <a:lnTo>
                  <a:pt x="10209024" y="4930922"/>
                </a:lnTo>
                <a:lnTo>
                  <a:pt x="10207881" y="4883045"/>
                </a:lnTo>
                <a:lnTo>
                  <a:pt x="10206230" y="4835294"/>
                </a:lnTo>
                <a:lnTo>
                  <a:pt x="10204198" y="4787670"/>
                </a:lnTo>
                <a:lnTo>
                  <a:pt x="10201658" y="4740173"/>
                </a:lnTo>
                <a:lnTo>
                  <a:pt x="10198737" y="4692803"/>
                </a:lnTo>
                <a:lnTo>
                  <a:pt x="10195435" y="4645434"/>
                </a:lnTo>
                <a:lnTo>
                  <a:pt x="10191625" y="4598318"/>
                </a:lnTo>
                <a:lnTo>
                  <a:pt x="10187307" y="4551202"/>
                </a:lnTo>
                <a:lnTo>
                  <a:pt x="10182609" y="4504340"/>
                </a:lnTo>
                <a:lnTo>
                  <a:pt x="10177529" y="4457478"/>
                </a:lnTo>
                <a:lnTo>
                  <a:pt x="10171941" y="4410871"/>
                </a:lnTo>
                <a:lnTo>
                  <a:pt x="10165845" y="4364263"/>
                </a:lnTo>
                <a:lnTo>
                  <a:pt x="10159495" y="4317909"/>
                </a:lnTo>
                <a:lnTo>
                  <a:pt x="10152637" y="4271682"/>
                </a:lnTo>
                <a:lnTo>
                  <a:pt x="10145272" y="4225455"/>
                </a:lnTo>
                <a:lnTo>
                  <a:pt x="10137652" y="4179482"/>
                </a:lnTo>
                <a:lnTo>
                  <a:pt x="10129524" y="4133637"/>
                </a:lnTo>
                <a:lnTo>
                  <a:pt x="10120888" y="4087918"/>
                </a:lnTo>
                <a:lnTo>
                  <a:pt x="10111998" y="4042326"/>
                </a:lnTo>
                <a:lnTo>
                  <a:pt x="10102601" y="3996988"/>
                </a:lnTo>
                <a:lnTo>
                  <a:pt x="10092822" y="3951650"/>
                </a:lnTo>
                <a:lnTo>
                  <a:pt x="10082535" y="3906566"/>
                </a:lnTo>
                <a:lnTo>
                  <a:pt x="10071994" y="3861609"/>
                </a:lnTo>
                <a:lnTo>
                  <a:pt x="10060946" y="3816780"/>
                </a:lnTo>
                <a:lnTo>
                  <a:pt x="10049516" y="3772204"/>
                </a:lnTo>
                <a:lnTo>
                  <a:pt x="10037705" y="3727628"/>
                </a:lnTo>
                <a:lnTo>
                  <a:pt x="10025514" y="3683306"/>
                </a:lnTo>
                <a:lnTo>
                  <a:pt x="10012814" y="3639238"/>
                </a:lnTo>
                <a:lnTo>
                  <a:pt x="9999733" y="3595170"/>
                </a:lnTo>
                <a:lnTo>
                  <a:pt x="9986399" y="3551356"/>
                </a:lnTo>
                <a:lnTo>
                  <a:pt x="9972556" y="3507669"/>
                </a:lnTo>
                <a:lnTo>
                  <a:pt x="9958332" y="3464236"/>
                </a:lnTo>
                <a:lnTo>
                  <a:pt x="9943728" y="3420931"/>
                </a:lnTo>
                <a:lnTo>
                  <a:pt x="9928742" y="3377752"/>
                </a:lnTo>
                <a:lnTo>
                  <a:pt x="9913375" y="3334827"/>
                </a:lnTo>
                <a:lnTo>
                  <a:pt x="9897628" y="3292029"/>
                </a:lnTo>
                <a:lnTo>
                  <a:pt x="9881499" y="3249358"/>
                </a:lnTo>
                <a:lnTo>
                  <a:pt x="9864990" y="3206941"/>
                </a:lnTo>
                <a:lnTo>
                  <a:pt x="9848099" y="3164778"/>
                </a:lnTo>
                <a:lnTo>
                  <a:pt x="9830827" y="3122742"/>
                </a:lnTo>
                <a:lnTo>
                  <a:pt x="9813175" y="3080833"/>
                </a:lnTo>
                <a:lnTo>
                  <a:pt x="9795141" y="3039178"/>
                </a:lnTo>
                <a:lnTo>
                  <a:pt x="9776727" y="2997650"/>
                </a:lnTo>
                <a:lnTo>
                  <a:pt x="9758058" y="2956376"/>
                </a:lnTo>
                <a:lnTo>
                  <a:pt x="9738882" y="2915356"/>
                </a:lnTo>
                <a:lnTo>
                  <a:pt x="9719451" y="2874463"/>
                </a:lnTo>
                <a:lnTo>
                  <a:pt x="9699640" y="2833824"/>
                </a:lnTo>
                <a:lnTo>
                  <a:pt x="9679447" y="2793312"/>
                </a:lnTo>
                <a:lnTo>
                  <a:pt x="9658874" y="2753054"/>
                </a:lnTo>
                <a:lnTo>
                  <a:pt x="9637919" y="2712923"/>
                </a:lnTo>
                <a:lnTo>
                  <a:pt x="9616711" y="2673046"/>
                </a:lnTo>
                <a:lnTo>
                  <a:pt x="9595121" y="2633423"/>
                </a:lnTo>
                <a:lnTo>
                  <a:pt x="9573151" y="2594054"/>
                </a:lnTo>
                <a:lnTo>
                  <a:pt x="9550800" y="2554812"/>
                </a:lnTo>
                <a:lnTo>
                  <a:pt x="9528194" y="2515824"/>
                </a:lnTo>
                <a:lnTo>
                  <a:pt x="9505208" y="2477090"/>
                </a:lnTo>
                <a:lnTo>
                  <a:pt x="9481840" y="2438483"/>
                </a:lnTo>
                <a:lnTo>
                  <a:pt x="9458219" y="2400130"/>
                </a:lnTo>
                <a:lnTo>
                  <a:pt x="9434216" y="2362031"/>
                </a:lnTo>
                <a:lnTo>
                  <a:pt x="9409833" y="2324186"/>
                </a:lnTo>
                <a:lnTo>
                  <a:pt x="9385196" y="2286468"/>
                </a:lnTo>
                <a:lnTo>
                  <a:pt x="9360177" y="2249131"/>
                </a:lnTo>
                <a:lnTo>
                  <a:pt x="9334778" y="2211921"/>
                </a:lnTo>
                <a:lnTo>
                  <a:pt x="9309125" y="2174965"/>
                </a:lnTo>
                <a:lnTo>
                  <a:pt x="9283217" y="2138263"/>
                </a:lnTo>
                <a:lnTo>
                  <a:pt x="9256929" y="2101815"/>
                </a:lnTo>
                <a:lnTo>
                  <a:pt x="9230260" y="2065494"/>
                </a:lnTo>
                <a:lnTo>
                  <a:pt x="9203336" y="2029554"/>
                </a:lnTo>
                <a:lnTo>
                  <a:pt x="9176032" y="1993741"/>
                </a:lnTo>
                <a:lnTo>
                  <a:pt x="9148474" y="1958309"/>
                </a:lnTo>
                <a:lnTo>
                  <a:pt x="9120661" y="1923003"/>
                </a:lnTo>
                <a:lnTo>
                  <a:pt x="9092468" y="1888079"/>
                </a:lnTo>
                <a:lnTo>
                  <a:pt x="9063894" y="1853282"/>
                </a:lnTo>
                <a:lnTo>
                  <a:pt x="9035066" y="1818739"/>
                </a:lnTo>
                <a:lnTo>
                  <a:pt x="9005983" y="1784577"/>
                </a:lnTo>
                <a:lnTo>
                  <a:pt x="8976520" y="1750542"/>
                </a:lnTo>
                <a:lnTo>
                  <a:pt x="8946803" y="1716888"/>
                </a:lnTo>
                <a:lnTo>
                  <a:pt x="8916832" y="1683487"/>
                </a:lnTo>
                <a:lnTo>
                  <a:pt x="8886479" y="1650214"/>
                </a:lnTo>
                <a:lnTo>
                  <a:pt x="8855873" y="1617322"/>
                </a:lnTo>
                <a:lnTo>
                  <a:pt x="8825013" y="1584684"/>
                </a:lnTo>
                <a:lnTo>
                  <a:pt x="8793899" y="1552300"/>
                </a:lnTo>
                <a:lnTo>
                  <a:pt x="8762403" y="1520170"/>
                </a:lnTo>
                <a:lnTo>
                  <a:pt x="8730654" y="1488420"/>
                </a:lnTo>
                <a:lnTo>
                  <a:pt x="8698524" y="1456798"/>
                </a:lnTo>
                <a:lnTo>
                  <a:pt x="8666267" y="1425557"/>
                </a:lnTo>
                <a:lnTo>
                  <a:pt x="8633629" y="1394570"/>
                </a:lnTo>
                <a:lnTo>
                  <a:pt x="8600737" y="1363837"/>
                </a:lnTo>
                <a:lnTo>
                  <a:pt x="8567590" y="1333484"/>
                </a:lnTo>
                <a:lnTo>
                  <a:pt x="8534190" y="1303386"/>
                </a:lnTo>
                <a:lnTo>
                  <a:pt x="8500536" y="1273542"/>
                </a:lnTo>
                <a:lnTo>
                  <a:pt x="8466501" y="1243952"/>
                </a:lnTo>
                <a:lnTo>
                  <a:pt x="8432339" y="1214615"/>
                </a:lnTo>
                <a:lnTo>
                  <a:pt x="8397796" y="1185660"/>
                </a:lnTo>
                <a:lnTo>
                  <a:pt x="8362999" y="1157086"/>
                </a:lnTo>
                <a:lnTo>
                  <a:pt x="8327947" y="1128638"/>
                </a:lnTo>
                <a:lnTo>
                  <a:pt x="8292769" y="1100572"/>
                </a:lnTo>
                <a:lnTo>
                  <a:pt x="8257210" y="1072887"/>
                </a:lnTo>
                <a:lnTo>
                  <a:pt x="8221397" y="1045329"/>
                </a:lnTo>
                <a:lnTo>
                  <a:pt x="8149009" y="991355"/>
                </a:lnTo>
                <a:lnTo>
                  <a:pt x="8112434" y="964813"/>
                </a:lnTo>
                <a:lnTo>
                  <a:pt x="8075732" y="938651"/>
                </a:lnTo>
                <a:lnTo>
                  <a:pt x="8038649" y="912744"/>
                </a:lnTo>
                <a:lnTo>
                  <a:pt x="8001312" y="887218"/>
                </a:lnTo>
                <a:lnTo>
                  <a:pt x="7963848" y="861945"/>
                </a:lnTo>
                <a:lnTo>
                  <a:pt x="7926003" y="836927"/>
                </a:lnTo>
                <a:lnTo>
                  <a:pt x="7888031" y="812289"/>
                </a:lnTo>
                <a:lnTo>
                  <a:pt x="7849805" y="788033"/>
                </a:lnTo>
                <a:lnTo>
                  <a:pt x="7811325" y="764031"/>
                </a:lnTo>
                <a:lnTo>
                  <a:pt x="7772590" y="740409"/>
                </a:lnTo>
                <a:lnTo>
                  <a:pt x="7733729" y="717169"/>
                </a:lnTo>
                <a:lnTo>
                  <a:pt x="7694487" y="694182"/>
                </a:lnTo>
                <a:lnTo>
                  <a:pt x="7655118" y="671577"/>
                </a:lnTo>
                <a:lnTo>
                  <a:pt x="7615495" y="649226"/>
                </a:lnTo>
                <a:lnTo>
                  <a:pt x="7575745" y="627255"/>
                </a:lnTo>
                <a:lnTo>
                  <a:pt x="7535741" y="605666"/>
                </a:lnTo>
                <a:lnTo>
                  <a:pt x="7495483" y="584330"/>
                </a:lnTo>
                <a:lnTo>
                  <a:pt x="7454972" y="563376"/>
                </a:lnTo>
                <a:lnTo>
                  <a:pt x="7414206" y="542802"/>
                </a:lnTo>
                <a:lnTo>
                  <a:pt x="7373313" y="522610"/>
                </a:lnTo>
                <a:lnTo>
                  <a:pt x="7332293" y="502671"/>
                </a:lnTo>
                <a:lnTo>
                  <a:pt x="7290892" y="483241"/>
                </a:lnTo>
                <a:lnTo>
                  <a:pt x="7249364" y="464064"/>
                </a:lnTo>
                <a:lnTo>
                  <a:pt x="7207709" y="445142"/>
                </a:lnTo>
                <a:lnTo>
                  <a:pt x="7165800" y="426727"/>
                </a:lnTo>
                <a:lnTo>
                  <a:pt x="7123637" y="408694"/>
                </a:lnTo>
                <a:lnTo>
                  <a:pt x="7081347" y="390914"/>
                </a:lnTo>
                <a:lnTo>
                  <a:pt x="7038803" y="373516"/>
                </a:lnTo>
                <a:lnTo>
                  <a:pt x="6996132" y="356498"/>
                </a:lnTo>
                <a:lnTo>
                  <a:pt x="6953207" y="339861"/>
                </a:lnTo>
                <a:lnTo>
                  <a:pt x="6910155" y="323606"/>
                </a:lnTo>
                <a:lnTo>
                  <a:pt x="6866849" y="307731"/>
                </a:lnTo>
                <a:lnTo>
                  <a:pt x="6823416" y="292238"/>
                </a:lnTo>
                <a:lnTo>
                  <a:pt x="6779857" y="277125"/>
                </a:lnTo>
                <a:lnTo>
                  <a:pt x="6736043" y="262393"/>
                </a:lnTo>
                <a:lnTo>
                  <a:pt x="6691975" y="247916"/>
                </a:lnTo>
                <a:lnTo>
                  <a:pt x="6647780" y="233946"/>
                </a:lnTo>
                <a:lnTo>
                  <a:pt x="6603458" y="220357"/>
                </a:lnTo>
                <a:lnTo>
                  <a:pt x="6559009" y="207150"/>
                </a:lnTo>
                <a:lnTo>
                  <a:pt x="6514306" y="194323"/>
                </a:lnTo>
                <a:lnTo>
                  <a:pt x="6469476" y="181877"/>
                </a:lnTo>
                <a:lnTo>
                  <a:pt x="6424393" y="169813"/>
                </a:lnTo>
                <a:lnTo>
                  <a:pt x="6379182" y="158129"/>
                </a:lnTo>
                <a:lnTo>
                  <a:pt x="6333844" y="146953"/>
                </a:lnTo>
                <a:lnTo>
                  <a:pt x="6288379" y="136032"/>
                </a:lnTo>
                <a:lnTo>
                  <a:pt x="6242787" y="125618"/>
                </a:lnTo>
                <a:lnTo>
                  <a:pt x="6196941" y="115585"/>
                </a:lnTo>
                <a:lnTo>
                  <a:pt x="6150968" y="105933"/>
                </a:lnTo>
                <a:lnTo>
                  <a:pt x="6104869" y="96663"/>
                </a:lnTo>
                <a:lnTo>
                  <a:pt x="6012161" y="79391"/>
                </a:lnTo>
                <a:lnTo>
                  <a:pt x="5965553" y="71390"/>
                </a:lnTo>
                <a:lnTo>
                  <a:pt x="5918818" y="63770"/>
                </a:lnTo>
                <a:lnTo>
                  <a:pt x="5871957" y="56659"/>
                </a:lnTo>
                <a:lnTo>
                  <a:pt x="5824968" y="49928"/>
                </a:lnTo>
                <a:lnTo>
                  <a:pt x="5777852" y="43578"/>
                </a:lnTo>
                <a:lnTo>
                  <a:pt x="5730609" y="37609"/>
                </a:lnTo>
                <a:lnTo>
                  <a:pt x="5683239" y="32148"/>
                </a:lnTo>
                <a:lnTo>
                  <a:pt x="5635742" y="27068"/>
                </a:lnTo>
                <a:lnTo>
                  <a:pt x="5587992" y="22496"/>
                </a:lnTo>
                <a:lnTo>
                  <a:pt x="5540241" y="18306"/>
                </a:lnTo>
                <a:lnTo>
                  <a:pt x="5492363" y="14496"/>
                </a:lnTo>
                <a:lnTo>
                  <a:pt x="5444358" y="11194"/>
                </a:lnTo>
                <a:lnTo>
                  <a:pt x="5396227" y="8273"/>
                </a:lnTo>
                <a:lnTo>
                  <a:pt x="5347841" y="5860"/>
                </a:lnTo>
                <a:lnTo>
                  <a:pt x="5299455" y="3828"/>
                </a:lnTo>
                <a:lnTo>
                  <a:pt x="5250942" y="2304"/>
                </a:lnTo>
                <a:lnTo>
                  <a:pt x="5202429" y="1161"/>
                </a:lnTo>
                <a:lnTo>
                  <a:pt x="5153663" y="526"/>
                </a:lnTo>
                <a:lnTo>
                  <a:pt x="5104769" y="272"/>
                </a:lnTo>
                <a:close/>
              </a:path>
            </a:pathLst>
          </a:custGeom>
          <a:solidFill>
            <a:srgbClr val="929292"/>
          </a:solid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5/12/2026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790955" y="1292116"/>
            <a:ext cx="6316980" cy="181610"/>
          </a:xfrm>
          <a:custGeom>
            <a:avLst/>
            <a:gdLst/>
            <a:ahLst/>
            <a:cxnLst/>
            <a:rect l="l" t="t" r="r" b="b"/>
            <a:pathLst>
              <a:path w="6316980" h="181609">
                <a:moveTo>
                  <a:pt x="6316292" y="253"/>
                </a:moveTo>
                <a:lnTo>
                  <a:pt x="-19" y="253"/>
                </a:lnTo>
                <a:lnTo>
                  <a:pt x="-19" y="181553"/>
                </a:lnTo>
                <a:lnTo>
                  <a:pt x="6316292" y="181553"/>
                </a:lnTo>
                <a:lnTo>
                  <a:pt x="6316292" y="253"/>
                </a:lnTo>
                <a:close/>
              </a:path>
            </a:pathLst>
          </a:custGeom>
          <a:solidFill>
            <a:srgbClr val="B51600"/>
          </a:solidFill>
        </p:spPr>
        <p:txBody>
          <a:bodyPr wrap="square" lIns="0" tIns="0" rIns="0" bIns="0" rtlCol="0"/>
          <a:lstStyle/>
          <a:p>
            <a:endParaRPr/>
          </a:p>
        </p:txBody>
      </p:sp>
      <p:sp>
        <p:nvSpPr>
          <p:cNvPr id="2" name="Holder 2"/>
          <p:cNvSpPr>
            <a:spLocks noGrp="1"/>
          </p:cNvSpPr>
          <p:nvPr>
            <p:ph type="title"/>
          </p:nvPr>
        </p:nvSpPr>
        <p:spPr>
          <a:xfrm>
            <a:off x="358232" y="325569"/>
            <a:ext cx="4905375" cy="628015"/>
          </a:xfrm>
          <a:prstGeom prst="rect">
            <a:avLst/>
          </a:prstGeom>
        </p:spPr>
        <p:txBody>
          <a:bodyPr wrap="square" lIns="0" tIns="0" rIns="0" bIns="0">
            <a:spAutoFit/>
          </a:bodyPr>
          <a:lstStyle>
            <a:lvl1pPr>
              <a:defRPr sz="3950" b="1" i="0">
                <a:solidFill>
                  <a:schemeClr val="bg1"/>
                </a:solidFill>
                <a:latin typeface="Tahoma"/>
                <a:cs typeface="Tahoma"/>
              </a:defRPr>
            </a:lvl1pPr>
          </a:lstStyle>
          <a:p>
            <a:endParaRPr/>
          </a:p>
        </p:txBody>
      </p:sp>
      <p:sp>
        <p:nvSpPr>
          <p:cNvPr id="3" name="Holder 3"/>
          <p:cNvSpPr>
            <a:spLocks noGrp="1"/>
          </p:cNvSpPr>
          <p:nvPr>
            <p:ph type="body" idx="1"/>
          </p:nvPr>
        </p:nvSpPr>
        <p:spPr>
          <a:xfrm>
            <a:off x="819382" y="2910004"/>
            <a:ext cx="15248255" cy="6755130"/>
          </a:xfrm>
          <a:prstGeom prst="rect">
            <a:avLst/>
          </a:prstGeom>
        </p:spPr>
        <p:txBody>
          <a:bodyPr wrap="square" lIns="0" tIns="0" rIns="0" bIns="0">
            <a:spAutoFit/>
          </a:bodyPr>
          <a:lstStyle>
            <a:lvl1pPr>
              <a:defRPr sz="2100" b="1" i="0">
                <a:solidFill>
                  <a:schemeClr val="tx1"/>
                </a:solidFill>
                <a:latin typeface="Arial"/>
                <a:cs typeface="Arial"/>
              </a:defRPr>
            </a:lvl1pPr>
          </a:lstStyle>
          <a:p>
            <a:endParaRPr/>
          </a:p>
        </p:txBody>
      </p:sp>
      <p:sp>
        <p:nvSpPr>
          <p:cNvPr id="4" name="Holder 4"/>
          <p:cNvSpPr>
            <a:spLocks noGrp="1"/>
          </p:cNvSpPr>
          <p:nvPr>
            <p:ph type="ftr" sz="quarter" idx="5"/>
          </p:nvPr>
        </p:nvSpPr>
        <p:spPr>
          <a:xfrm>
            <a:off x="6835394" y="10517696"/>
            <a:ext cx="6433312" cy="565467"/>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1005205" y="10517696"/>
            <a:ext cx="4623943" cy="565467"/>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5/12/2026</a:t>
            </a:fld>
            <a:endParaRPr lang="en-US"/>
          </a:p>
        </p:txBody>
      </p:sp>
      <p:sp>
        <p:nvSpPr>
          <p:cNvPr id="6" name="Holder 6"/>
          <p:cNvSpPr>
            <a:spLocks noGrp="1"/>
          </p:cNvSpPr>
          <p:nvPr>
            <p:ph type="sldNum" sz="quarter" idx="7"/>
          </p:nvPr>
        </p:nvSpPr>
        <p:spPr>
          <a:xfrm>
            <a:off x="14474953" y="10517696"/>
            <a:ext cx="4623943" cy="565467"/>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png"/><Relationship Id="rId7"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6.png"/><Relationship Id="rId7"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3.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3.pn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3.pn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6.png"/><Relationship Id="rId7"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3.png"/><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6.png"/><Relationship Id="rId7"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3.png"/><Relationship Id="rId4" Type="http://schemas.openxmlformats.org/officeDocument/2006/relationships/image" Target="../media/image1.png"/><Relationship Id="rId9" Type="http://schemas.openxmlformats.org/officeDocument/2006/relationships/image" Target="../media/image24.jpe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6.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3.png"/><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3.pn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3.png"/><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3.png"/><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png"/><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5.xml"/><Relationship Id="rId6" Type="http://schemas.openxmlformats.org/officeDocument/2006/relationships/image" Target="../media/image35.png"/><Relationship Id="rId5" Type="http://schemas.openxmlformats.org/officeDocument/2006/relationships/image" Target="../media/image1.png"/><Relationship Id="rId4"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txBox="1">
            <a:spLocks noGrp="1"/>
          </p:cNvSpPr>
          <p:nvPr>
            <p:ph type="ctrTitle"/>
          </p:nvPr>
        </p:nvSpPr>
        <p:spPr>
          <a:xfrm>
            <a:off x="1653878" y="4761661"/>
            <a:ext cx="17088486" cy="1382430"/>
          </a:xfrm>
          <a:prstGeom prst="rect">
            <a:avLst/>
          </a:prstGeom>
        </p:spPr>
        <p:txBody>
          <a:bodyPr vert="horz" wrap="square" lIns="0" tIns="12700" rIns="0" bIns="0" rtlCol="0">
            <a:spAutoFit/>
          </a:bodyPr>
          <a:lstStyle/>
          <a:p>
            <a:pPr marL="719455" marR="5080" indent="-707390" algn="ctr">
              <a:lnSpc>
                <a:spcPct val="100000"/>
              </a:lnSpc>
              <a:spcBef>
                <a:spcPts val="100"/>
              </a:spcBef>
            </a:pPr>
            <a:r>
              <a:rPr lang="tr-TR" sz="4450" dirty="0">
                <a:solidFill>
                  <a:schemeClr val="tx1"/>
                </a:solidFill>
                <a:latin typeface="+mj-lt"/>
                <a:cs typeface="Arial Black"/>
              </a:rPr>
              <a:t>KASTAMONU SELÇUKLU VE BEYLİKLER DÖNEMİ CAMİLERİNDE AHŞAP SÜSLEME GELENEĞİ VE SEMBOLİK DİL</a:t>
            </a:r>
            <a:endParaRPr sz="4450" dirty="0">
              <a:solidFill>
                <a:schemeClr val="tx1"/>
              </a:solidFill>
              <a:latin typeface="+mj-lt"/>
              <a:cs typeface="Arial Black"/>
            </a:endParaRPr>
          </a:p>
        </p:txBody>
      </p:sp>
      <p:grpSp>
        <p:nvGrpSpPr>
          <p:cNvPr id="6" name="Grup 5"/>
          <p:cNvGrpSpPr/>
          <p:nvPr/>
        </p:nvGrpSpPr>
        <p:grpSpPr>
          <a:xfrm>
            <a:off x="5403850" y="2214886"/>
            <a:ext cx="8860423" cy="1297444"/>
            <a:chOff x="838179" y="6871831"/>
            <a:chExt cx="8860423" cy="1297444"/>
          </a:xfrm>
        </p:grpSpPr>
        <p:pic>
          <p:nvPicPr>
            <p:cNvPr id="3" name="object 3"/>
            <p:cNvPicPr/>
            <p:nvPr/>
          </p:nvPicPr>
          <p:blipFill rotWithShape="1">
            <a:blip r:embed="rId2" cstate="print"/>
            <a:srcRect t="-1" r="39321" b="-12763"/>
            <a:stretch/>
          </p:blipFill>
          <p:spPr>
            <a:xfrm>
              <a:off x="838179" y="6871831"/>
              <a:ext cx="4794271" cy="1297444"/>
            </a:xfrm>
            <a:prstGeom prst="rect">
              <a:avLst/>
            </a:prstGeom>
          </p:spPr>
        </p:pic>
        <p:pic>
          <p:nvPicPr>
            <p:cNvPr id="7" name="Resim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sp>
        <p:nvSpPr>
          <p:cNvPr id="2" name="Dikdörtgen 1"/>
          <p:cNvSpPr/>
          <p:nvPr/>
        </p:nvSpPr>
        <p:spPr>
          <a:xfrm>
            <a:off x="6438274" y="7358826"/>
            <a:ext cx="7519694" cy="461665"/>
          </a:xfrm>
          <a:prstGeom prst="rect">
            <a:avLst/>
          </a:prstGeom>
        </p:spPr>
        <p:txBody>
          <a:bodyPr wrap="square">
            <a:spAutoFit/>
          </a:bodyPr>
          <a:lstStyle/>
          <a:p>
            <a:pPr algn="ctr"/>
            <a:r>
              <a:rPr lang="tr-TR" sz="2400" b="0" dirty="0">
                <a:solidFill>
                  <a:schemeClr val="tx1"/>
                </a:solidFill>
                <a:latin typeface="+mn-lt"/>
                <a:cs typeface="Arial Black"/>
              </a:rPr>
              <a:t>KASTAMONU OLGUNLAŞMA ENSTİTÜSÜ</a:t>
            </a:r>
            <a:endParaRPr lang="tr-TR" sz="2400" dirty="0">
              <a:solidFill>
                <a:schemeClr val="tx1"/>
              </a:solidFill>
              <a:latin typeface="+mn-lt"/>
            </a:endParaRPr>
          </a:p>
        </p:txBody>
      </p:sp>
      <p:sp>
        <p:nvSpPr>
          <p:cNvPr id="9" name="Dikdörtgen 8"/>
          <p:cNvSpPr/>
          <p:nvPr/>
        </p:nvSpPr>
        <p:spPr>
          <a:xfrm>
            <a:off x="6394450" y="7940675"/>
            <a:ext cx="7519694" cy="461665"/>
          </a:xfrm>
          <a:prstGeom prst="rect">
            <a:avLst/>
          </a:prstGeom>
        </p:spPr>
        <p:txBody>
          <a:bodyPr wrap="square">
            <a:spAutoFit/>
          </a:bodyPr>
          <a:lstStyle/>
          <a:p>
            <a:pPr algn="ctr"/>
            <a:r>
              <a:rPr lang="tr-TR" sz="2400" b="0" dirty="0" smtClean="0">
                <a:solidFill>
                  <a:schemeClr val="tx1"/>
                </a:solidFill>
                <a:latin typeface="+mn-lt"/>
                <a:cs typeface="Arial Black"/>
              </a:rPr>
              <a:t>ELİF ATEŞOĞLU</a:t>
            </a:r>
            <a:endParaRPr lang="tr-TR" sz="2400" dirty="0">
              <a:solidFill>
                <a:schemeClr val="tx1"/>
              </a:solidFill>
              <a:latin typeface="+mn-lt"/>
            </a:endParaRPr>
          </a:p>
        </p:txBody>
      </p:sp>
      <p:sp>
        <p:nvSpPr>
          <p:cNvPr id="10" name="Dikdörtgen 9"/>
          <p:cNvSpPr/>
          <p:nvPr/>
        </p:nvSpPr>
        <p:spPr>
          <a:xfrm>
            <a:off x="6394450" y="8402340"/>
            <a:ext cx="7519694" cy="461665"/>
          </a:xfrm>
          <a:prstGeom prst="rect">
            <a:avLst/>
          </a:prstGeom>
        </p:spPr>
        <p:txBody>
          <a:bodyPr wrap="square">
            <a:spAutoFit/>
          </a:bodyPr>
          <a:lstStyle/>
          <a:p>
            <a:pPr algn="ctr"/>
            <a:r>
              <a:rPr lang="tr-TR" sz="2400" dirty="0" smtClean="0">
                <a:solidFill>
                  <a:schemeClr val="tx1"/>
                </a:solidFill>
                <a:latin typeface="+mn-lt"/>
              </a:rPr>
              <a:t>2025 - 2026</a:t>
            </a:r>
            <a:endParaRPr lang="tr-TR" sz="2400" dirty="0">
              <a:solidFill>
                <a:schemeClr val="tx1"/>
              </a:solidFill>
              <a:latin typeface="+mn-l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2"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sp>
        <p:nvSpPr>
          <p:cNvPr id="12" name="Dikdörtgen 11"/>
          <p:cNvSpPr/>
          <p:nvPr/>
        </p:nvSpPr>
        <p:spPr>
          <a:xfrm>
            <a:off x="1768929" y="3651126"/>
            <a:ext cx="6016625" cy="523220"/>
          </a:xfrm>
          <a:prstGeom prst="rect">
            <a:avLst/>
          </a:prstGeom>
        </p:spPr>
        <p:txBody>
          <a:bodyPr wrap="square">
            <a:spAutoFit/>
          </a:bodyPr>
          <a:lstStyle/>
          <a:p>
            <a:r>
              <a:rPr lang="tr-TR" sz="2800" b="1" dirty="0" smtClean="0">
                <a:latin typeface="+mn-lt"/>
              </a:rPr>
              <a:t>GİRİŞ</a:t>
            </a:r>
            <a:endParaRPr lang="tr-TR" sz="2800" b="1" dirty="0">
              <a:latin typeface="+mn-lt"/>
            </a:endParaRPr>
          </a:p>
        </p:txBody>
      </p:sp>
      <p:sp>
        <p:nvSpPr>
          <p:cNvPr id="4" name="Dikdörtgen 3"/>
          <p:cNvSpPr/>
          <p:nvPr/>
        </p:nvSpPr>
        <p:spPr>
          <a:xfrm>
            <a:off x="1746250" y="4306009"/>
            <a:ext cx="8305800" cy="4662815"/>
          </a:xfrm>
          <a:prstGeom prst="rect">
            <a:avLst/>
          </a:prstGeom>
        </p:spPr>
        <p:txBody>
          <a:bodyPr wrap="square">
            <a:spAutoFit/>
          </a:bodyPr>
          <a:lstStyle/>
          <a:p>
            <a:pPr algn="just">
              <a:lnSpc>
                <a:spcPct val="150000"/>
              </a:lnSpc>
              <a:spcBef>
                <a:spcPts val="600"/>
              </a:spcBef>
              <a:spcAft>
                <a:spcPts val="600"/>
              </a:spcAft>
            </a:pPr>
            <a:r>
              <a:rPr lang="tr-TR" sz="2200" dirty="0" smtClean="0">
                <a:effectLst/>
                <a:latin typeface="+mn-lt"/>
                <a:ea typeface="Calibri" panose="020F0502020204030204" pitchFamily="34" charset="0"/>
                <a:cs typeface="Arial" panose="020B0604020202020204" pitchFamily="34" charset="0"/>
              </a:rPr>
              <a:t>Tarih öncesi dönemlerden itibaren insan, yaşadığı çevreyi anlamlandırmak için motifleri hem süsleme unsuru hem de inanç ve evren tasavvurunu yansıtan sembolik bir dil olarak kullanmıştır. Anadolu’da gelişen bu zengin süsleme geleneği, Kastamonu’da özellikle Selçuklu ve Beylikler Dönemi camilerindeki ahşap süsleme örneklerinde karşımıza çıkmaktadır. Ancak bölgedeki ahşap süslemelerin sembolik anlam boyutuyla yeterince incelenmemiş olması, bu kültürel mirasın disiplinler arası bir bakış açısıyla yeniden değerlendirilmesini gerekli kılmaktadır.</a:t>
            </a:r>
          </a:p>
        </p:txBody>
      </p:sp>
      <p:sp>
        <p:nvSpPr>
          <p:cNvPr id="19" name="Metin kutusu 18"/>
          <p:cNvSpPr txBox="1"/>
          <p:nvPr/>
        </p:nvSpPr>
        <p:spPr>
          <a:xfrm>
            <a:off x="17595850" y="9358850"/>
            <a:ext cx="1590116" cy="1600438"/>
          </a:xfrm>
          <a:prstGeom prst="rect">
            <a:avLst/>
          </a:prstGeom>
          <a:noFill/>
        </p:spPr>
        <p:txBody>
          <a:bodyPr wrap="square" rtlCol="0">
            <a:spAutoFit/>
          </a:bodyPr>
          <a:lstStyle/>
          <a:p>
            <a:pPr algn="l"/>
            <a:r>
              <a:rPr lang="tr-TR" sz="1400" dirty="0" smtClean="0">
                <a:solidFill>
                  <a:schemeClr val="bg1">
                    <a:lumMod val="50000"/>
                  </a:schemeClr>
                </a:solidFill>
              </a:rPr>
              <a:t>Fotoğraf 1. Kastamonu Mahmut Bey Camii’nde ahşap yüzey üzerine uygulanmış motifler</a:t>
            </a:r>
            <a:endParaRPr lang="tr-TR" sz="1400" dirty="0">
              <a:solidFill>
                <a:schemeClr val="bg1">
                  <a:lumMod val="50000"/>
                </a:schemeClr>
              </a:solidFill>
            </a:endParaRPr>
          </a:p>
        </p:txBody>
      </p:sp>
      <p:pic>
        <p:nvPicPr>
          <p:cNvPr id="3" name="Resim 2"/>
          <p:cNvPicPr>
            <a:picLocks noChangeAspect="1"/>
          </p:cNvPicPr>
          <p:nvPr/>
        </p:nvPicPr>
        <p:blipFill>
          <a:blip r:embed="rId4"/>
          <a:stretch>
            <a:fillRect/>
          </a:stretch>
        </p:blipFill>
        <p:spPr>
          <a:xfrm>
            <a:off x="11271250" y="1844675"/>
            <a:ext cx="6175203" cy="9114613"/>
          </a:xfrm>
          <a:prstGeom prst="rect">
            <a:avLst/>
          </a:prstGeom>
        </p:spPr>
      </p:pic>
    </p:spTree>
    <p:extLst>
      <p:ext uri="{BB962C8B-B14F-4D97-AF65-F5344CB8AC3E}">
        <p14:creationId xmlns:p14="http://schemas.microsoft.com/office/powerpoint/2010/main" val="41058301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2"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sp>
        <p:nvSpPr>
          <p:cNvPr id="12" name="Dikdörtgen 11"/>
          <p:cNvSpPr/>
          <p:nvPr/>
        </p:nvSpPr>
        <p:spPr>
          <a:xfrm>
            <a:off x="1768929" y="3651126"/>
            <a:ext cx="6016625" cy="523220"/>
          </a:xfrm>
          <a:prstGeom prst="rect">
            <a:avLst/>
          </a:prstGeom>
        </p:spPr>
        <p:txBody>
          <a:bodyPr wrap="square">
            <a:spAutoFit/>
          </a:bodyPr>
          <a:lstStyle/>
          <a:p>
            <a:r>
              <a:rPr lang="tr-TR" sz="2800" b="1" dirty="0" smtClean="0">
                <a:latin typeface="+mn-lt"/>
              </a:rPr>
              <a:t>AMAÇ</a:t>
            </a:r>
            <a:endParaRPr lang="tr-TR" sz="2800" b="1" dirty="0">
              <a:latin typeface="+mn-lt"/>
            </a:endParaRPr>
          </a:p>
        </p:txBody>
      </p:sp>
      <p:sp>
        <p:nvSpPr>
          <p:cNvPr id="4" name="Dikdörtgen 3"/>
          <p:cNvSpPr/>
          <p:nvPr/>
        </p:nvSpPr>
        <p:spPr>
          <a:xfrm>
            <a:off x="1746250" y="4306009"/>
            <a:ext cx="7772393" cy="4154984"/>
          </a:xfrm>
          <a:prstGeom prst="rect">
            <a:avLst/>
          </a:prstGeom>
        </p:spPr>
        <p:txBody>
          <a:bodyPr wrap="square">
            <a:spAutoFit/>
          </a:bodyPr>
          <a:lstStyle/>
          <a:p>
            <a:pPr algn="just">
              <a:lnSpc>
                <a:spcPct val="150000"/>
              </a:lnSpc>
              <a:spcBef>
                <a:spcPts val="600"/>
              </a:spcBef>
              <a:spcAft>
                <a:spcPts val="600"/>
              </a:spcAft>
            </a:pPr>
            <a:r>
              <a:rPr lang="tr-TR" sz="2200" dirty="0" smtClean="0">
                <a:effectLst/>
                <a:latin typeface="+mn-lt"/>
                <a:ea typeface="Calibri" panose="020F0502020204030204" pitchFamily="34" charset="0"/>
                <a:cs typeface="Arial" panose="020B0604020202020204" pitchFamily="34" charset="0"/>
              </a:rPr>
              <a:t>Bu çalışmanın amacı, Kastamonu’daki Selçuklu ve Beylikler Dönemi camilerinde yer alan ahşap süslemeleri teknik, biçimsel ve anlamsal açıdan inceleyerek bu bezemelerin taşıdığı sembolik dili ortaya koymaktır. Bu doğrultuda motiflerin yalnızca estetik unsurlar olmadığı; aynı zamanda dönemin inanç ve kültürel yapısını yansıtan görsel anlatılar olduğu kabulünden hareketle, Anadolu Türk-İslam sanatı içerisindeki yeri ve anlam katmanları değerlendirilmektedir.</a:t>
            </a:r>
            <a:endParaRPr lang="tr-TR" sz="2200" dirty="0">
              <a:effectLst/>
              <a:latin typeface="+mn-lt"/>
              <a:ea typeface="Calibri" panose="020F0502020204030204" pitchFamily="34" charset="0"/>
              <a:cs typeface="Arial" panose="020B0604020202020204" pitchFamily="34" charset="0"/>
            </a:endParaRPr>
          </a:p>
        </p:txBody>
      </p:sp>
      <p:pic>
        <p:nvPicPr>
          <p:cNvPr id="18" name="Resim 17"/>
          <p:cNvPicPr>
            <a:picLocks noChangeAspect="1"/>
          </p:cNvPicPr>
          <p:nvPr/>
        </p:nvPicPr>
        <p:blipFill rotWithShape="1">
          <a:blip r:embed="rId4"/>
          <a:srcRect l="1586" t="618"/>
          <a:stretch/>
        </p:blipFill>
        <p:spPr>
          <a:xfrm>
            <a:off x="10128250" y="1539875"/>
            <a:ext cx="7865500" cy="9388475"/>
          </a:xfrm>
          <a:prstGeom prst="rect">
            <a:avLst/>
          </a:prstGeom>
        </p:spPr>
      </p:pic>
      <p:sp>
        <p:nvSpPr>
          <p:cNvPr id="19" name="Metin kutusu 18"/>
          <p:cNvSpPr txBox="1"/>
          <p:nvPr/>
        </p:nvSpPr>
        <p:spPr>
          <a:xfrm>
            <a:off x="18006773" y="8683249"/>
            <a:ext cx="1507100" cy="2246769"/>
          </a:xfrm>
          <a:prstGeom prst="rect">
            <a:avLst/>
          </a:prstGeom>
          <a:noFill/>
        </p:spPr>
        <p:txBody>
          <a:bodyPr wrap="square" rtlCol="0">
            <a:spAutoFit/>
          </a:bodyPr>
          <a:lstStyle/>
          <a:p>
            <a:pPr algn="l"/>
            <a:r>
              <a:rPr lang="tr-TR" sz="1400" dirty="0" smtClean="0">
                <a:solidFill>
                  <a:schemeClr val="bg1">
                    <a:lumMod val="50000"/>
                  </a:schemeClr>
                </a:solidFill>
              </a:rPr>
              <a:t>Fotoğraf 2. Kastamonu Musa Fakih Camii minberine ait </a:t>
            </a:r>
            <a:r>
              <a:rPr lang="tr-TR" sz="1400" dirty="0" err="1" smtClean="0">
                <a:solidFill>
                  <a:schemeClr val="bg1">
                    <a:lumMod val="50000"/>
                  </a:schemeClr>
                </a:solidFill>
              </a:rPr>
              <a:t>Çıtakârî</a:t>
            </a:r>
            <a:r>
              <a:rPr lang="tr-TR" sz="1400" dirty="0" smtClean="0">
                <a:solidFill>
                  <a:schemeClr val="bg1">
                    <a:lumMod val="50000"/>
                  </a:schemeClr>
                </a:solidFill>
              </a:rPr>
              <a:t> süsleme, Selçuklu yıldızı motifleri ve </a:t>
            </a:r>
            <a:r>
              <a:rPr lang="tr-TR" sz="1400" dirty="0" err="1" smtClean="0">
                <a:solidFill>
                  <a:schemeClr val="bg1">
                    <a:lumMod val="50000"/>
                  </a:schemeClr>
                </a:solidFill>
              </a:rPr>
              <a:t>kalemişi</a:t>
            </a:r>
            <a:r>
              <a:rPr lang="tr-TR" sz="1400" dirty="0" smtClean="0">
                <a:solidFill>
                  <a:schemeClr val="bg1">
                    <a:lumMod val="50000"/>
                  </a:schemeClr>
                </a:solidFill>
              </a:rPr>
              <a:t> bezeme detayları</a:t>
            </a:r>
            <a:endParaRPr lang="tr-TR" sz="1400" dirty="0">
              <a:solidFill>
                <a:schemeClr val="bg1">
                  <a:lumMod val="50000"/>
                </a:schemeClr>
              </a:solidFill>
              <a:latin typeface="Lora"/>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pic>
        <p:nvPicPr>
          <p:cNvPr id="3" name="object 3"/>
          <p:cNvPicPr/>
          <p:nvPr/>
        </p:nvPicPr>
        <p:blipFill>
          <a:blip r:embed="rId2" cstate="print"/>
          <a:stretch>
            <a:fillRect/>
          </a:stretch>
        </p:blipFill>
        <p:spPr>
          <a:xfrm>
            <a:off x="8496085" y="8354356"/>
            <a:ext cx="1132303" cy="220974"/>
          </a:xfrm>
          <a:prstGeom prst="rect">
            <a:avLst/>
          </a:prstGeom>
        </p:spPr>
      </p:pic>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3"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sp>
        <p:nvSpPr>
          <p:cNvPr id="12" name="Dikdörtgen 11"/>
          <p:cNvSpPr/>
          <p:nvPr/>
        </p:nvSpPr>
        <p:spPr>
          <a:xfrm>
            <a:off x="1507103" y="2835275"/>
            <a:ext cx="6016625" cy="523220"/>
          </a:xfrm>
          <a:prstGeom prst="rect">
            <a:avLst/>
          </a:prstGeom>
        </p:spPr>
        <p:txBody>
          <a:bodyPr wrap="square">
            <a:spAutoFit/>
          </a:bodyPr>
          <a:lstStyle/>
          <a:p>
            <a:r>
              <a:rPr lang="tr-TR" sz="2800" b="1" dirty="0" smtClean="0"/>
              <a:t>YÖNTEM</a:t>
            </a:r>
            <a:endParaRPr lang="tr-TR" sz="2800" b="1" dirty="0"/>
          </a:p>
        </p:txBody>
      </p:sp>
      <p:sp>
        <p:nvSpPr>
          <p:cNvPr id="4" name="Dikdörtgen 3"/>
          <p:cNvSpPr/>
          <p:nvPr/>
        </p:nvSpPr>
        <p:spPr>
          <a:xfrm>
            <a:off x="1507103" y="3472007"/>
            <a:ext cx="6792347" cy="6186309"/>
          </a:xfrm>
          <a:prstGeom prst="rect">
            <a:avLst/>
          </a:prstGeom>
        </p:spPr>
        <p:txBody>
          <a:bodyPr wrap="square">
            <a:spAutoFit/>
          </a:bodyPr>
          <a:lstStyle/>
          <a:p>
            <a:pPr algn="just">
              <a:lnSpc>
                <a:spcPct val="150000"/>
              </a:lnSpc>
              <a:spcBef>
                <a:spcPts val="600"/>
              </a:spcBef>
              <a:spcAft>
                <a:spcPts val="600"/>
              </a:spcAft>
            </a:pPr>
            <a:r>
              <a:rPr lang="tr-TR" sz="2200" dirty="0" smtClean="0">
                <a:effectLst/>
                <a:latin typeface="+mn-lt"/>
                <a:ea typeface="Calibri" panose="020F0502020204030204" pitchFamily="34" charset="0"/>
                <a:cs typeface="Arial" panose="020B0604020202020204" pitchFamily="34" charset="0"/>
              </a:rPr>
              <a:t>Araştırmada nitel yöntem benimsenmiş; veri toplama sürecinde alan incelemesi ve görsel belgeleme tekniklerinden yararlanılmıştır. Çalışma kapsamında Kasaba Köyü Mahmut Bey, İbn-i </a:t>
            </a:r>
            <a:r>
              <a:rPr lang="tr-TR" sz="2200" dirty="0" err="1" smtClean="0">
                <a:effectLst/>
                <a:latin typeface="+mn-lt"/>
                <a:ea typeface="Calibri" panose="020F0502020204030204" pitchFamily="34" charset="0"/>
                <a:cs typeface="Arial" panose="020B0604020202020204" pitchFamily="34" charset="0"/>
              </a:rPr>
              <a:t>Neccar</a:t>
            </a:r>
            <a:r>
              <a:rPr lang="tr-TR" sz="2200" dirty="0" smtClean="0">
                <a:effectLst/>
                <a:latin typeface="+mn-lt"/>
                <a:ea typeface="Calibri" panose="020F0502020204030204" pitchFamily="34" charset="0"/>
                <a:cs typeface="Arial" panose="020B0604020202020204" pitchFamily="34" charset="0"/>
              </a:rPr>
              <a:t>, Atabey Gazi, Yılanlı, Honsalar, Deveci Sultan, </a:t>
            </a:r>
            <a:r>
              <a:rPr lang="tr-TR" sz="2200" dirty="0" err="1" smtClean="0">
                <a:effectLst/>
                <a:latin typeface="+mn-lt"/>
                <a:ea typeface="Calibri" panose="020F0502020204030204" pitchFamily="34" charset="0"/>
                <a:cs typeface="Arial" panose="020B0604020202020204" pitchFamily="34" charset="0"/>
              </a:rPr>
              <a:t>Aktekke</a:t>
            </a:r>
            <a:r>
              <a:rPr lang="tr-TR" sz="2200" dirty="0" smtClean="0">
                <a:effectLst/>
                <a:latin typeface="+mn-lt"/>
                <a:ea typeface="Calibri" panose="020F0502020204030204" pitchFamily="34" charset="0"/>
                <a:cs typeface="Arial" panose="020B0604020202020204" pitchFamily="34" charset="0"/>
              </a:rPr>
              <a:t> İbrahim Bey ve Musa Fakih camileri incelenmiş; bu yapılardaki kapı kanatları, minberler ve diğer ahşap yüzeylerde yer alan süslemeler yerinde gözlemlenerek kayıt altına alınmıştır. Elde edilen veriler, geometrik ve bitkisel motifler ile bezeme teknikleri çerçevesinde sınıflandırılmış; </a:t>
            </a:r>
            <a:r>
              <a:rPr lang="tr-TR" sz="2200" dirty="0" err="1" smtClean="0">
                <a:effectLst/>
                <a:latin typeface="+mn-lt"/>
                <a:ea typeface="Calibri" panose="020F0502020204030204" pitchFamily="34" charset="0"/>
                <a:cs typeface="Arial" panose="020B0604020202020204" pitchFamily="34" charset="0"/>
              </a:rPr>
              <a:t>betimsel</a:t>
            </a:r>
            <a:r>
              <a:rPr lang="tr-TR" sz="2200" dirty="0" smtClean="0">
                <a:effectLst/>
                <a:latin typeface="+mn-lt"/>
                <a:ea typeface="Calibri" panose="020F0502020204030204" pitchFamily="34" charset="0"/>
                <a:cs typeface="Arial" panose="020B0604020202020204" pitchFamily="34" charset="0"/>
              </a:rPr>
              <a:t> ve yorumlayıcı analiz yöntemleri birlikte kullanılarak motiflerin sembolik anlamları değerlendirilmiştir.</a:t>
            </a:r>
          </a:p>
        </p:txBody>
      </p:sp>
      <p:pic>
        <p:nvPicPr>
          <p:cNvPr id="6" name="Resim 5"/>
          <p:cNvPicPr>
            <a:picLocks noChangeAspect="1"/>
          </p:cNvPicPr>
          <p:nvPr/>
        </p:nvPicPr>
        <p:blipFill>
          <a:blip r:embed="rId5"/>
          <a:stretch>
            <a:fillRect/>
          </a:stretch>
        </p:blipFill>
        <p:spPr>
          <a:xfrm>
            <a:off x="9790822" y="1655450"/>
            <a:ext cx="3081535" cy="4757142"/>
          </a:xfrm>
          <a:prstGeom prst="rect">
            <a:avLst/>
          </a:prstGeom>
        </p:spPr>
      </p:pic>
      <p:pic>
        <p:nvPicPr>
          <p:cNvPr id="7" name="Resim 6"/>
          <p:cNvPicPr>
            <a:picLocks noChangeAspect="1"/>
          </p:cNvPicPr>
          <p:nvPr/>
        </p:nvPicPr>
        <p:blipFill rotWithShape="1">
          <a:blip r:embed="rId6">
            <a:extLst>
              <a:ext uri="{28A0092B-C50C-407E-A947-70E740481C1C}">
                <a14:useLocalDpi xmlns:a14="http://schemas.microsoft.com/office/drawing/2010/main" val="0"/>
              </a:ext>
            </a:extLst>
          </a:blip>
          <a:srcRect l="21999" r="15992"/>
          <a:stretch/>
        </p:blipFill>
        <p:spPr>
          <a:xfrm>
            <a:off x="13778244" y="1654132"/>
            <a:ext cx="4424758" cy="4757142"/>
          </a:xfrm>
          <a:prstGeom prst="rect">
            <a:avLst/>
          </a:prstGeom>
        </p:spPr>
      </p:pic>
      <p:pic>
        <p:nvPicPr>
          <p:cNvPr id="13" name="Resim 12"/>
          <p:cNvPicPr>
            <a:picLocks noChangeAspect="1"/>
          </p:cNvPicPr>
          <p:nvPr/>
        </p:nvPicPr>
        <p:blipFill>
          <a:blip r:embed="rId7"/>
          <a:stretch>
            <a:fillRect/>
          </a:stretch>
        </p:blipFill>
        <p:spPr>
          <a:xfrm>
            <a:off x="9790822" y="6863667"/>
            <a:ext cx="4781639" cy="3586229"/>
          </a:xfrm>
          <a:prstGeom prst="rect">
            <a:avLst/>
          </a:prstGeom>
        </p:spPr>
      </p:pic>
      <p:pic>
        <p:nvPicPr>
          <p:cNvPr id="17" name="Resim 16"/>
          <p:cNvPicPr>
            <a:picLocks noChangeAspect="1"/>
          </p:cNvPicPr>
          <p:nvPr/>
        </p:nvPicPr>
        <p:blipFill rotWithShape="1">
          <a:blip r:embed="rId8"/>
          <a:srcRect l="10961" r="28118"/>
          <a:stretch/>
        </p:blipFill>
        <p:spPr>
          <a:xfrm>
            <a:off x="15206422" y="6850204"/>
            <a:ext cx="2982659" cy="3613154"/>
          </a:xfrm>
          <a:prstGeom prst="rect">
            <a:avLst/>
          </a:prstGeom>
        </p:spPr>
      </p:pic>
      <p:sp>
        <p:nvSpPr>
          <p:cNvPr id="18" name="Dikdörtgen 17"/>
          <p:cNvSpPr/>
          <p:nvPr/>
        </p:nvSpPr>
        <p:spPr>
          <a:xfrm>
            <a:off x="13778244" y="6411274"/>
            <a:ext cx="3357287" cy="307777"/>
          </a:xfrm>
          <a:prstGeom prst="rect">
            <a:avLst/>
          </a:prstGeom>
        </p:spPr>
        <p:txBody>
          <a:bodyPr wrap="square">
            <a:spAutoFit/>
          </a:bodyPr>
          <a:lstStyle/>
          <a:p>
            <a:r>
              <a:rPr lang="tr-TR" sz="1400" dirty="0">
                <a:solidFill>
                  <a:schemeClr val="bg1">
                    <a:lumMod val="50000"/>
                  </a:schemeClr>
                </a:solidFill>
              </a:rPr>
              <a:t>Fotoğraf 4</a:t>
            </a:r>
            <a:r>
              <a:rPr lang="tr-TR" sz="1400" dirty="0" smtClean="0">
                <a:solidFill>
                  <a:schemeClr val="bg1">
                    <a:lumMod val="50000"/>
                  </a:schemeClr>
                </a:solidFill>
              </a:rPr>
              <a:t>. </a:t>
            </a:r>
            <a:r>
              <a:rPr lang="tr-TR" sz="1400" dirty="0">
                <a:solidFill>
                  <a:schemeClr val="bg1">
                    <a:lumMod val="50000"/>
                  </a:schemeClr>
                </a:solidFill>
              </a:rPr>
              <a:t>İbn-i </a:t>
            </a:r>
            <a:r>
              <a:rPr lang="tr-TR" sz="1400" dirty="0" err="1">
                <a:solidFill>
                  <a:schemeClr val="bg1">
                    <a:lumMod val="50000"/>
                  </a:schemeClr>
                </a:solidFill>
              </a:rPr>
              <a:t>Neccar</a:t>
            </a:r>
            <a:r>
              <a:rPr lang="tr-TR" sz="1400" dirty="0">
                <a:solidFill>
                  <a:schemeClr val="bg1">
                    <a:lumMod val="50000"/>
                  </a:schemeClr>
                </a:solidFill>
              </a:rPr>
              <a:t> Cami</a:t>
            </a:r>
          </a:p>
        </p:txBody>
      </p:sp>
      <p:sp>
        <p:nvSpPr>
          <p:cNvPr id="20" name="Dikdörtgen 19"/>
          <p:cNvSpPr/>
          <p:nvPr/>
        </p:nvSpPr>
        <p:spPr>
          <a:xfrm>
            <a:off x="9742763" y="6449756"/>
            <a:ext cx="3357287" cy="307777"/>
          </a:xfrm>
          <a:prstGeom prst="rect">
            <a:avLst/>
          </a:prstGeom>
        </p:spPr>
        <p:txBody>
          <a:bodyPr wrap="square">
            <a:spAutoFit/>
          </a:bodyPr>
          <a:lstStyle/>
          <a:p>
            <a:r>
              <a:rPr lang="tr-TR" sz="1400" dirty="0">
                <a:solidFill>
                  <a:schemeClr val="bg1">
                    <a:lumMod val="50000"/>
                  </a:schemeClr>
                </a:solidFill>
              </a:rPr>
              <a:t>Fotoğraf </a:t>
            </a:r>
            <a:r>
              <a:rPr lang="tr-TR" sz="1400" dirty="0" smtClean="0">
                <a:solidFill>
                  <a:schemeClr val="bg1">
                    <a:lumMod val="50000"/>
                  </a:schemeClr>
                </a:solidFill>
              </a:rPr>
              <a:t>3. Mahmut Bey Cami</a:t>
            </a:r>
            <a:endParaRPr lang="tr-TR" sz="1400" dirty="0">
              <a:solidFill>
                <a:schemeClr val="bg1">
                  <a:lumMod val="50000"/>
                </a:schemeClr>
              </a:solidFill>
            </a:endParaRPr>
          </a:p>
        </p:txBody>
      </p:sp>
      <p:sp>
        <p:nvSpPr>
          <p:cNvPr id="21" name="Dikdörtgen 20"/>
          <p:cNvSpPr/>
          <p:nvPr/>
        </p:nvSpPr>
        <p:spPr>
          <a:xfrm>
            <a:off x="9742763" y="10493088"/>
            <a:ext cx="3357287" cy="307777"/>
          </a:xfrm>
          <a:prstGeom prst="rect">
            <a:avLst/>
          </a:prstGeom>
        </p:spPr>
        <p:txBody>
          <a:bodyPr wrap="square">
            <a:spAutoFit/>
          </a:bodyPr>
          <a:lstStyle/>
          <a:p>
            <a:r>
              <a:rPr lang="tr-TR" sz="1400" dirty="0">
                <a:solidFill>
                  <a:schemeClr val="bg1">
                    <a:lumMod val="50000"/>
                  </a:schemeClr>
                </a:solidFill>
              </a:rPr>
              <a:t>Fotoğraf </a:t>
            </a:r>
            <a:r>
              <a:rPr lang="tr-TR" sz="1400" dirty="0" smtClean="0">
                <a:solidFill>
                  <a:schemeClr val="bg1">
                    <a:lumMod val="50000"/>
                  </a:schemeClr>
                </a:solidFill>
              </a:rPr>
              <a:t>5. Atabey Gazi Cami</a:t>
            </a:r>
            <a:endParaRPr lang="tr-TR" sz="1400" dirty="0">
              <a:solidFill>
                <a:schemeClr val="bg1">
                  <a:lumMod val="50000"/>
                </a:schemeClr>
              </a:solidFill>
            </a:endParaRPr>
          </a:p>
        </p:txBody>
      </p:sp>
      <p:sp>
        <p:nvSpPr>
          <p:cNvPr id="22" name="Dikdörtgen 21"/>
          <p:cNvSpPr/>
          <p:nvPr/>
        </p:nvSpPr>
        <p:spPr>
          <a:xfrm>
            <a:off x="15152203" y="10492025"/>
            <a:ext cx="3357287" cy="307777"/>
          </a:xfrm>
          <a:prstGeom prst="rect">
            <a:avLst/>
          </a:prstGeom>
        </p:spPr>
        <p:txBody>
          <a:bodyPr wrap="square">
            <a:spAutoFit/>
          </a:bodyPr>
          <a:lstStyle/>
          <a:p>
            <a:r>
              <a:rPr lang="tr-TR" sz="1400" dirty="0">
                <a:solidFill>
                  <a:schemeClr val="bg1">
                    <a:lumMod val="50000"/>
                  </a:schemeClr>
                </a:solidFill>
              </a:rPr>
              <a:t>Fotoğraf </a:t>
            </a:r>
            <a:r>
              <a:rPr lang="tr-TR" sz="1400" dirty="0" smtClean="0">
                <a:solidFill>
                  <a:schemeClr val="bg1">
                    <a:lumMod val="50000"/>
                  </a:schemeClr>
                </a:solidFill>
              </a:rPr>
              <a:t>6. Musa Fakih Cami</a:t>
            </a:r>
            <a:endParaRPr lang="tr-TR" sz="1400" dirty="0">
              <a:solidFill>
                <a:schemeClr val="bg1">
                  <a:lumMod val="50000"/>
                </a:schemeClr>
              </a:solidFill>
            </a:endParaRPr>
          </a:p>
        </p:txBody>
      </p:sp>
    </p:spTree>
    <p:extLst>
      <p:ext uri="{BB962C8B-B14F-4D97-AF65-F5344CB8AC3E}">
        <p14:creationId xmlns:p14="http://schemas.microsoft.com/office/powerpoint/2010/main" val="33135689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pic>
        <p:nvPicPr>
          <p:cNvPr id="3" name="object 3"/>
          <p:cNvPicPr/>
          <p:nvPr/>
        </p:nvPicPr>
        <p:blipFill>
          <a:blip r:embed="rId3" cstate="print"/>
          <a:stretch>
            <a:fillRect/>
          </a:stretch>
        </p:blipFill>
        <p:spPr>
          <a:xfrm>
            <a:off x="8496085" y="8354356"/>
            <a:ext cx="1132303" cy="220974"/>
          </a:xfrm>
          <a:prstGeom prst="rect">
            <a:avLst/>
          </a:prstGeom>
        </p:spPr>
      </p:pic>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4"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sp>
        <p:nvSpPr>
          <p:cNvPr id="4" name="Dikdörtgen 3"/>
          <p:cNvSpPr/>
          <p:nvPr/>
        </p:nvSpPr>
        <p:spPr>
          <a:xfrm>
            <a:off x="789680" y="2947108"/>
            <a:ext cx="6834563" cy="6186309"/>
          </a:xfrm>
          <a:prstGeom prst="rect">
            <a:avLst/>
          </a:prstGeom>
        </p:spPr>
        <p:txBody>
          <a:bodyPr wrap="square">
            <a:spAutoFit/>
          </a:bodyPr>
          <a:lstStyle/>
          <a:p>
            <a:pPr algn="just">
              <a:lnSpc>
                <a:spcPct val="150000"/>
              </a:lnSpc>
            </a:pPr>
            <a:r>
              <a:rPr lang="tr-TR" sz="2200" dirty="0">
                <a:latin typeface="+mn-lt"/>
                <a:ea typeface="Calibri" panose="020F0502020204030204" pitchFamily="34" charset="0"/>
                <a:cs typeface="Arial" panose="020B0604020202020204" pitchFamily="34" charset="0"/>
              </a:rPr>
              <a:t>Bu kapsamda, yöntem bölümünde ortaya konulan yaklaşımın devamı niteliğinde aşağıdaki başlıklar doğrultusunda inceleme yapılmıştır:</a:t>
            </a:r>
          </a:p>
          <a:p>
            <a:pPr marL="342900" indent="-342900" algn="just">
              <a:lnSpc>
                <a:spcPct val="150000"/>
              </a:lnSpc>
              <a:buFont typeface="Arial" panose="020B0604020202020204" pitchFamily="34" charset="0"/>
              <a:buChar char="•"/>
            </a:pPr>
            <a:r>
              <a:rPr lang="tr-TR" sz="2200" b="1" dirty="0">
                <a:latin typeface="+mn-lt"/>
                <a:ea typeface="Calibri" panose="020F0502020204030204" pitchFamily="34" charset="0"/>
                <a:cs typeface="Arial" panose="020B0604020202020204" pitchFamily="34" charset="0"/>
              </a:rPr>
              <a:t>İncelenen Dönem: </a:t>
            </a:r>
            <a:r>
              <a:rPr lang="tr-TR" sz="2200" dirty="0">
                <a:latin typeface="+mn-lt"/>
                <a:ea typeface="Calibri" panose="020F0502020204030204" pitchFamily="34" charset="0"/>
                <a:cs typeface="Arial" panose="020B0604020202020204" pitchFamily="34" charset="0"/>
              </a:rPr>
              <a:t>Selçuklu ve Beylikler </a:t>
            </a:r>
            <a:r>
              <a:rPr lang="tr-TR" sz="2200" dirty="0" smtClean="0">
                <a:latin typeface="+mn-lt"/>
                <a:ea typeface="Calibri" panose="020F0502020204030204" pitchFamily="34" charset="0"/>
                <a:cs typeface="Arial" panose="020B0604020202020204" pitchFamily="34" charset="0"/>
              </a:rPr>
              <a:t>Dönemi</a:t>
            </a:r>
          </a:p>
          <a:p>
            <a:pPr marL="342900" indent="-342900" algn="just">
              <a:lnSpc>
                <a:spcPct val="150000"/>
              </a:lnSpc>
              <a:buFont typeface="Arial" panose="020B0604020202020204" pitchFamily="34" charset="0"/>
              <a:buChar char="•"/>
            </a:pPr>
            <a:r>
              <a:rPr lang="tr-TR" sz="2200" b="1" dirty="0" smtClean="0">
                <a:latin typeface="+mn-lt"/>
                <a:ea typeface="Calibri" panose="020F0502020204030204" pitchFamily="34" charset="0"/>
                <a:cs typeface="Arial" panose="020B0604020202020204" pitchFamily="34" charset="0"/>
              </a:rPr>
              <a:t>Coğrafi </a:t>
            </a:r>
            <a:r>
              <a:rPr lang="tr-TR" sz="2200" b="1" dirty="0">
                <a:latin typeface="+mn-lt"/>
                <a:ea typeface="Calibri" panose="020F0502020204030204" pitchFamily="34" charset="0"/>
                <a:cs typeface="Arial" panose="020B0604020202020204" pitchFamily="34" charset="0"/>
              </a:rPr>
              <a:t>Alan: </a:t>
            </a:r>
            <a:r>
              <a:rPr lang="tr-TR" sz="2200" dirty="0" smtClean="0">
                <a:latin typeface="+mn-lt"/>
                <a:ea typeface="Calibri" panose="020F0502020204030204" pitchFamily="34" charset="0"/>
                <a:cs typeface="Arial" panose="020B0604020202020204" pitchFamily="34" charset="0"/>
              </a:rPr>
              <a:t>Kastamonu</a:t>
            </a:r>
          </a:p>
          <a:p>
            <a:pPr marL="342900" indent="-342900" algn="just">
              <a:lnSpc>
                <a:spcPct val="150000"/>
              </a:lnSpc>
              <a:buFont typeface="Arial" panose="020B0604020202020204" pitchFamily="34" charset="0"/>
              <a:buChar char="•"/>
            </a:pPr>
            <a:r>
              <a:rPr lang="tr-TR" sz="2200" b="1" dirty="0" smtClean="0">
                <a:latin typeface="+mn-lt"/>
                <a:ea typeface="Calibri" panose="020F0502020204030204" pitchFamily="34" charset="0"/>
                <a:cs typeface="Arial" panose="020B0604020202020204" pitchFamily="34" charset="0"/>
              </a:rPr>
              <a:t>İnceleme Unsurları:</a:t>
            </a:r>
          </a:p>
          <a:p>
            <a:pPr algn="just">
              <a:lnSpc>
                <a:spcPct val="150000"/>
              </a:lnSpc>
            </a:pPr>
            <a:r>
              <a:rPr lang="tr-TR" sz="2200" dirty="0" smtClean="0">
                <a:latin typeface="+mn-lt"/>
                <a:ea typeface="Calibri" panose="020F0502020204030204" pitchFamily="34" charset="0"/>
                <a:cs typeface="Arial" panose="020B0604020202020204" pitchFamily="34" charset="0"/>
              </a:rPr>
              <a:t>	Camilerdeki ahşap kapı kanatları</a:t>
            </a:r>
          </a:p>
          <a:p>
            <a:pPr algn="just">
              <a:lnSpc>
                <a:spcPct val="150000"/>
              </a:lnSpc>
            </a:pPr>
            <a:r>
              <a:rPr lang="tr-TR" sz="2200" dirty="0" smtClean="0">
                <a:latin typeface="+mn-lt"/>
                <a:ea typeface="Calibri" panose="020F0502020204030204" pitchFamily="34" charset="0"/>
                <a:cs typeface="Arial" panose="020B0604020202020204" pitchFamily="34" charset="0"/>
              </a:rPr>
              <a:t>	Ahşap minberler</a:t>
            </a:r>
          </a:p>
          <a:p>
            <a:pPr algn="just">
              <a:lnSpc>
                <a:spcPct val="150000"/>
              </a:lnSpc>
            </a:pPr>
            <a:r>
              <a:rPr lang="tr-TR" sz="2200" dirty="0" smtClean="0">
                <a:latin typeface="+mn-lt"/>
                <a:ea typeface="Calibri" panose="020F0502020204030204" pitchFamily="34" charset="0"/>
                <a:cs typeface="Arial" panose="020B0604020202020204" pitchFamily="34" charset="0"/>
              </a:rPr>
              <a:t>	Ahşap tavan göbekleri</a:t>
            </a:r>
          </a:p>
          <a:p>
            <a:pPr algn="just">
              <a:lnSpc>
                <a:spcPct val="150000"/>
              </a:lnSpc>
            </a:pPr>
            <a:r>
              <a:rPr lang="tr-TR" sz="2200" dirty="0" smtClean="0">
                <a:latin typeface="+mn-lt"/>
                <a:ea typeface="Calibri" panose="020F0502020204030204" pitchFamily="34" charset="0"/>
                <a:cs typeface="Arial" panose="020B0604020202020204" pitchFamily="34" charset="0"/>
              </a:rPr>
              <a:t>	Ahşap süsleme unsurları ve benzer bezemeler</a:t>
            </a:r>
            <a:endParaRPr lang="tr-TR" sz="2200" dirty="0">
              <a:latin typeface="+mn-lt"/>
              <a:ea typeface="Calibri" panose="020F050202020403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tr-TR" sz="2200" b="1" dirty="0" smtClean="0">
                <a:latin typeface="+mn-lt"/>
                <a:ea typeface="Calibri" panose="020F0502020204030204" pitchFamily="34" charset="0"/>
                <a:cs typeface="Arial" panose="020B0604020202020204" pitchFamily="34" charset="0"/>
              </a:rPr>
              <a:t>Odak </a:t>
            </a:r>
            <a:r>
              <a:rPr lang="tr-TR" sz="2200" b="1" dirty="0">
                <a:latin typeface="+mn-lt"/>
                <a:ea typeface="Calibri" panose="020F0502020204030204" pitchFamily="34" charset="0"/>
                <a:cs typeface="Arial" panose="020B0604020202020204" pitchFamily="34" charset="0"/>
              </a:rPr>
              <a:t>Noktası:</a:t>
            </a:r>
          </a:p>
          <a:p>
            <a:pPr algn="just">
              <a:lnSpc>
                <a:spcPct val="150000"/>
              </a:lnSpc>
            </a:pPr>
            <a:r>
              <a:rPr lang="tr-TR" sz="2200" dirty="0">
                <a:latin typeface="+mn-lt"/>
                <a:ea typeface="Calibri" panose="020F0502020204030204" pitchFamily="34" charset="0"/>
                <a:cs typeface="Arial" panose="020B0604020202020204" pitchFamily="34" charset="0"/>
              </a:rPr>
              <a:t>Süsleme ile anlam arasındaki </a:t>
            </a:r>
            <a:r>
              <a:rPr lang="tr-TR" sz="2200" dirty="0" smtClean="0">
                <a:latin typeface="+mn-lt"/>
                <a:ea typeface="Calibri" panose="020F0502020204030204" pitchFamily="34" charset="0"/>
                <a:cs typeface="Arial" panose="020B0604020202020204" pitchFamily="34" charset="0"/>
              </a:rPr>
              <a:t>ilişki</a:t>
            </a:r>
            <a:endParaRPr lang="tr-TR" sz="2200" dirty="0">
              <a:latin typeface="+mn-lt"/>
              <a:ea typeface="Calibri" panose="020F0502020204030204" pitchFamily="34" charset="0"/>
              <a:cs typeface="Arial" panose="020B0604020202020204" pitchFamily="34" charset="0"/>
            </a:endParaRPr>
          </a:p>
        </p:txBody>
      </p:sp>
      <p:pic>
        <p:nvPicPr>
          <p:cNvPr id="16" name="Resim 1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3305094" y="1829623"/>
            <a:ext cx="4900766" cy="4711022"/>
          </a:xfrm>
          <a:prstGeom prst="rect">
            <a:avLst/>
          </a:prstGeom>
        </p:spPr>
      </p:pic>
      <p:pic>
        <p:nvPicPr>
          <p:cNvPr id="19" name="Resim 1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3276470" y="6934101"/>
            <a:ext cx="4920181" cy="3319070"/>
          </a:xfrm>
          <a:prstGeom prst="rect">
            <a:avLst/>
          </a:prstGeom>
        </p:spPr>
      </p:pic>
      <p:sp>
        <p:nvSpPr>
          <p:cNvPr id="20" name="Dikdörtgen 19"/>
          <p:cNvSpPr/>
          <p:nvPr/>
        </p:nvSpPr>
        <p:spPr>
          <a:xfrm>
            <a:off x="18196651" y="7666070"/>
            <a:ext cx="1444625" cy="2677656"/>
          </a:xfrm>
          <a:prstGeom prst="rect">
            <a:avLst/>
          </a:prstGeom>
          <a:noFill/>
        </p:spPr>
        <p:txBody>
          <a:bodyPr wrap="square" rtlCol="0">
            <a:spAutoFit/>
          </a:bodyPr>
          <a:lstStyle/>
          <a:p>
            <a:pPr algn="l"/>
            <a:r>
              <a:rPr lang="tr-TR" sz="1400" dirty="0" smtClean="0">
                <a:solidFill>
                  <a:schemeClr val="bg1">
                    <a:lumMod val="50000"/>
                  </a:schemeClr>
                </a:solidFill>
              </a:rPr>
              <a:t>Fotoğraf 9. Kastamonu </a:t>
            </a:r>
            <a:r>
              <a:rPr lang="tr-TR" sz="1400" dirty="0">
                <a:solidFill>
                  <a:schemeClr val="bg1">
                    <a:lumMod val="50000"/>
                  </a:schemeClr>
                </a:solidFill>
              </a:rPr>
              <a:t>Musa Fakih Camii minberine ait </a:t>
            </a:r>
            <a:r>
              <a:rPr lang="tr-TR" sz="1400" dirty="0" err="1">
                <a:solidFill>
                  <a:schemeClr val="bg1">
                    <a:lumMod val="50000"/>
                  </a:schemeClr>
                </a:solidFill>
              </a:rPr>
              <a:t>Çıtakârî</a:t>
            </a:r>
            <a:r>
              <a:rPr lang="tr-TR" sz="1400" dirty="0">
                <a:solidFill>
                  <a:schemeClr val="bg1">
                    <a:lumMod val="50000"/>
                  </a:schemeClr>
                </a:solidFill>
              </a:rPr>
              <a:t> </a:t>
            </a:r>
            <a:r>
              <a:rPr lang="tr-TR" sz="1400" dirty="0" smtClean="0">
                <a:solidFill>
                  <a:schemeClr val="bg1">
                    <a:lumMod val="50000"/>
                  </a:schemeClr>
                </a:solidFill>
              </a:rPr>
              <a:t>süsleme Selçuklu </a:t>
            </a:r>
            <a:r>
              <a:rPr lang="tr-TR" sz="1400" dirty="0">
                <a:solidFill>
                  <a:schemeClr val="bg1">
                    <a:lumMod val="50000"/>
                  </a:schemeClr>
                </a:solidFill>
              </a:rPr>
              <a:t>yıldızı motifleri ve </a:t>
            </a:r>
            <a:r>
              <a:rPr lang="tr-TR" sz="1400" dirty="0" err="1">
                <a:solidFill>
                  <a:schemeClr val="bg1">
                    <a:lumMod val="50000"/>
                  </a:schemeClr>
                </a:solidFill>
              </a:rPr>
              <a:t>kalemişi</a:t>
            </a:r>
            <a:r>
              <a:rPr lang="tr-TR" sz="1400" dirty="0">
                <a:solidFill>
                  <a:schemeClr val="bg1">
                    <a:lumMod val="50000"/>
                  </a:schemeClr>
                </a:solidFill>
              </a:rPr>
              <a:t> bezeme detayları</a:t>
            </a:r>
          </a:p>
        </p:txBody>
      </p:sp>
      <p:sp>
        <p:nvSpPr>
          <p:cNvPr id="21" name="Dikdörtgen 20"/>
          <p:cNvSpPr/>
          <p:nvPr/>
        </p:nvSpPr>
        <p:spPr>
          <a:xfrm>
            <a:off x="18203001" y="4293876"/>
            <a:ext cx="1444625" cy="2246769"/>
          </a:xfrm>
          <a:prstGeom prst="rect">
            <a:avLst/>
          </a:prstGeom>
          <a:noFill/>
        </p:spPr>
        <p:txBody>
          <a:bodyPr wrap="square" rtlCol="0">
            <a:spAutoFit/>
          </a:bodyPr>
          <a:lstStyle/>
          <a:p>
            <a:pPr algn="l"/>
            <a:r>
              <a:rPr lang="tr-TR" sz="1400" dirty="0" smtClean="0">
                <a:solidFill>
                  <a:schemeClr val="bg1">
                    <a:lumMod val="50000"/>
                  </a:schemeClr>
                </a:solidFill>
              </a:rPr>
              <a:t>Fotoğraf 8. Kastamonu Atabey Gazi Camii tavan göbeğinde yer alan </a:t>
            </a:r>
            <a:r>
              <a:rPr lang="tr-TR" sz="1400" dirty="0" err="1" smtClean="0">
                <a:solidFill>
                  <a:schemeClr val="bg1">
                    <a:lumMod val="50000"/>
                  </a:schemeClr>
                </a:solidFill>
              </a:rPr>
              <a:t>Çıtakârî</a:t>
            </a:r>
            <a:r>
              <a:rPr lang="tr-TR" sz="1400" dirty="0" smtClean="0">
                <a:solidFill>
                  <a:schemeClr val="bg1">
                    <a:lumMod val="50000"/>
                  </a:schemeClr>
                </a:solidFill>
              </a:rPr>
              <a:t> süslemeler ve </a:t>
            </a:r>
            <a:r>
              <a:rPr lang="tr-TR" sz="1400" dirty="0" err="1" smtClean="0">
                <a:solidFill>
                  <a:schemeClr val="bg1">
                    <a:lumMod val="50000"/>
                  </a:schemeClr>
                </a:solidFill>
              </a:rPr>
              <a:t>kalemişi</a:t>
            </a:r>
            <a:r>
              <a:rPr lang="tr-TR" sz="1400" dirty="0" smtClean="0">
                <a:solidFill>
                  <a:schemeClr val="bg1">
                    <a:lumMod val="50000"/>
                  </a:schemeClr>
                </a:solidFill>
              </a:rPr>
              <a:t> bezeme detayları</a:t>
            </a:r>
            <a:endParaRPr lang="tr-TR" sz="1400" dirty="0">
              <a:solidFill>
                <a:schemeClr val="bg1">
                  <a:lumMod val="50000"/>
                </a:schemeClr>
              </a:solidFill>
            </a:endParaRPr>
          </a:p>
        </p:txBody>
      </p:sp>
      <p:pic>
        <p:nvPicPr>
          <p:cNvPr id="23" name="Resim 2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244436" y="1827355"/>
            <a:ext cx="4779414" cy="8425816"/>
          </a:xfrm>
          <a:prstGeom prst="rect">
            <a:avLst/>
          </a:prstGeom>
        </p:spPr>
      </p:pic>
      <p:sp>
        <p:nvSpPr>
          <p:cNvPr id="24" name="Dikdörtgen 23"/>
          <p:cNvSpPr/>
          <p:nvPr/>
        </p:nvSpPr>
        <p:spPr>
          <a:xfrm>
            <a:off x="7004050" y="8312401"/>
            <a:ext cx="1240386" cy="2031325"/>
          </a:xfrm>
          <a:prstGeom prst="rect">
            <a:avLst/>
          </a:prstGeom>
          <a:noFill/>
        </p:spPr>
        <p:txBody>
          <a:bodyPr wrap="square" rtlCol="0">
            <a:spAutoFit/>
          </a:bodyPr>
          <a:lstStyle/>
          <a:p>
            <a:pPr algn="r"/>
            <a:r>
              <a:rPr lang="tr-TR" sz="1400" dirty="0" smtClean="0">
                <a:solidFill>
                  <a:schemeClr val="bg1">
                    <a:lumMod val="50000"/>
                  </a:schemeClr>
                </a:solidFill>
              </a:rPr>
              <a:t>Fotoğraf 7. </a:t>
            </a:r>
            <a:r>
              <a:rPr lang="tr-TR" sz="1400" dirty="0">
                <a:solidFill>
                  <a:schemeClr val="bg1">
                    <a:lumMod val="50000"/>
                  </a:schemeClr>
                </a:solidFill>
              </a:rPr>
              <a:t>Kastamonu </a:t>
            </a:r>
            <a:r>
              <a:rPr lang="tr-TR" sz="1400" dirty="0" smtClean="0">
                <a:solidFill>
                  <a:schemeClr val="bg1">
                    <a:lumMod val="50000"/>
                  </a:schemeClr>
                </a:solidFill>
              </a:rPr>
              <a:t>İbn-i </a:t>
            </a:r>
            <a:r>
              <a:rPr lang="tr-TR" sz="1400" dirty="0" err="1">
                <a:solidFill>
                  <a:schemeClr val="bg1">
                    <a:lumMod val="50000"/>
                  </a:schemeClr>
                </a:solidFill>
              </a:rPr>
              <a:t>Neccar</a:t>
            </a:r>
            <a:r>
              <a:rPr lang="tr-TR" sz="1400" dirty="0">
                <a:solidFill>
                  <a:schemeClr val="bg1">
                    <a:lumMod val="50000"/>
                  </a:schemeClr>
                </a:solidFill>
              </a:rPr>
              <a:t> Camii kapı kanatlarında yer alan ahşap oyma bezeme örnekleri</a:t>
            </a:r>
          </a:p>
        </p:txBody>
      </p:sp>
    </p:spTree>
    <p:extLst>
      <p:ext uri="{BB962C8B-B14F-4D97-AF65-F5344CB8AC3E}">
        <p14:creationId xmlns:p14="http://schemas.microsoft.com/office/powerpoint/2010/main" val="2637751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pic>
        <p:nvPicPr>
          <p:cNvPr id="3" name="object 3"/>
          <p:cNvPicPr/>
          <p:nvPr/>
        </p:nvPicPr>
        <p:blipFill>
          <a:blip r:embed="rId2" cstate="print"/>
          <a:stretch>
            <a:fillRect/>
          </a:stretch>
        </p:blipFill>
        <p:spPr>
          <a:xfrm>
            <a:off x="8496085" y="8354356"/>
            <a:ext cx="1132303" cy="220974"/>
          </a:xfrm>
          <a:prstGeom prst="rect">
            <a:avLst/>
          </a:prstGeom>
        </p:spPr>
      </p:pic>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3"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sp>
        <p:nvSpPr>
          <p:cNvPr id="6" name="Dikdörtgen 5"/>
          <p:cNvSpPr/>
          <p:nvPr/>
        </p:nvSpPr>
        <p:spPr>
          <a:xfrm>
            <a:off x="635392" y="3355717"/>
            <a:ext cx="9753600" cy="5864554"/>
          </a:xfrm>
          <a:prstGeom prst="rect">
            <a:avLst/>
          </a:prstGeom>
        </p:spPr>
        <p:txBody>
          <a:bodyPr wrap="square">
            <a:spAutoFit/>
          </a:bodyPr>
          <a:lstStyle/>
          <a:p>
            <a:pPr algn="just">
              <a:lnSpc>
                <a:spcPct val="150000"/>
              </a:lnSpc>
              <a:spcBef>
                <a:spcPts val="600"/>
              </a:spcBef>
              <a:spcAft>
                <a:spcPts val="600"/>
              </a:spcAft>
            </a:pPr>
            <a:r>
              <a:rPr lang="tr-TR" sz="1800" dirty="0" smtClean="0"/>
              <a:t>Bu </a:t>
            </a:r>
            <a:r>
              <a:rPr lang="tr-TR" dirty="0" smtClean="0"/>
              <a:t>araştırma </a:t>
            </a:r>
            <a:r>
              <a:rPr lang="tr-TR" sz="1800" dirty="0" smtClean="0"/>
              <a:t>kapsamında elde edilen veriler doğrultusunda, Kastamonu’nun sanatın sembolik dilini ve ahşap süsleme geleneğini özgün biçimde koruyan önemli merkezlerden biri olduğu anlaşılmaktadır. Kastamonu ahşap işçiliğinde teknik ile anlam arasındaki güçlü ilişki, motiflerin karakterini doğrudan belirlemektedir. Özellikle </a:t>
            </a:r>
            <a:r>
              <a:rPr lang="tr-TR" dirty="0"/>
              <a:t>kündekâri</a:t>
            </a:r>
            <a:r>
              <a:rPr lang="tr-TR" sz="1800" dirty="0" smtClean="0"/>
              <a:t>, </a:t>
            </a:r>
            <a:r>
              <a:rPr lang="tr-TR" sz="1800" dirty="0" err="1" smtClean="0"/>
              <a:t>çıtakârî</a:t>
            </a:r>
            <a:r>
              <a:rPr lang="tr-TR" sz="1800" dirty="0" smtClean="0"/>
              <a:t> ve kalem işi teknikleriyle oluşturulan bezemelerin, evrensel matematiksel dengeyi ve ilahi düzeni yansıtan geometrik bir kurguya sahip olduğu görülmektedir (Uğurlu, 1991). Oyma, ajur ve kalem işi tekniklerinin birlikte kullanımıyla yüzeyde oluşturulan ışık-gölge etkisi, motiflerin sembolik derinliğini daha da belirgin hâle getirmektedir. İncelenen örneklerde motiflerin belirli bir sistematik ve matematiksel düzen içerisinde tekrarlanması, estetik kaygı ile simgesel anlatımın bütüncül bir anlayışla ele alındığını ortaya koymaktadır. Kapı kanatları, minberler ve tavan göbekleri gibi odak noktalarda görülen merkezî simetri anlayışı ise İslam sanatının temel ilkelerinden olan merkez-çevre ilişkisini ve evrensel düzen fikrini yansıtmaktadır. Sonsuzluğa uzanan geometrik kompozisyonlarla desteklenen bu kurgu, ilahi düzenin görsel bir ifadesi olarak değerlendirilmektedir (Mülayim, 1982).</a:t>
            </a:r>
            <a:endParaRPr lang="tr-TR" sz="2200" dirty="0">
              <a:latin typeface="+mn-lt"/>
              <a:ea typeface="Calibri" panose="020F0502020204030204" pitchFamily="34" charset="0"/>
              <a:cs typeface="Arial" panose="020B0604020202020204" pitchFamily="34" charset="0"/>
            </a:endParaRPr>
          </a:p>
        </p:txBody>
      </p:sp>
      <p:sp>
        <p:nvSpPr>
          <p:cNvPr id="7" name="Dikdörtgen 6"/>
          <p:cNvSpPr/>
          <p:nvPr/>
        </p:nvSpPr>
        <p:spPr>
          <a:xfrm>
            <a:off x="635392" y="2464879"/>
            <a:ext cx="2201244" cy="523220"/>
          </a:xfrm>
          <a:prstGeom prst="rect">
            <a:avLst/>
          </a:prstGeom>
        </p:spPr>
        <p:txBody>
          <a:bodyPr wrap="none">
            <a:spAutoFit/>
          </a:bodyPr>
          <a:lstStyle/>
          <a:p>
            <a:r>
              <a:rPr lang="tr-TR" sz="2800" b="1" dirty="0" smtClean="0"/>
              <a:t>BULGULAR</a:t>
            </a:r>
            <a:endParaRPr lang="tr-TR" sz="2800" b="1" dirty="0"/>
          </a:p>
        </p:txBody>
      </p:sp>
      <p:pic>
        <p:nvPicPr>
          <p:cNvPr id="14" name="Resim 13"/>
          <p:cNvPicPr>
            <a:picLocks noChangeAspect="1"/>
          </p:cNvPicPr>
          <p:nvPr/>
        </p:nvPicPr>
        <p:blipFill rotWithShape="1">
          <a:blip r:embed="rId5" cstate="print">
            <a:extLst>
              <a:ext uri="{28A0092B-C50C-407E-A947-70E740481C1C}">
                <a14:useLocalDpi xmlns:a14="http://schemas.microsoft.com/office/drawing/2010/main" val="0"/>
              </a:ext>
            </a:extLst>
          </a:blip>
          <a:srcRect l="22245" t="4183" r="13140" b="41441"/>
          <a:stretch/>
        </p:blipFill>
        <p:spPr>
          <a:xfrm>
            <a:off x="11329345" y="2456764"/>
            <a:ext cx="7658099" cy="3264109"/>
          </a:xfrm>
          <a:prstGeom prst="rect">
            <a:avLst/>
          </a:prstGeom>
        </p:spPr>
      </p:pic>
      <p:sp>
        <p:nvSpPr>
          <p:cNvPr id="15" name="Dikdörtgen 14"/>
          <p:cNvSpPr/>
          <p:nvPr/>
        </p:nvSpPr>
        <p:spPr>
          <a:xfrm>
            <a:off x="11402862" y="5837273"/>
            <a:ext cx="7541908" cy="307777"/>
          </a:xfrm>
          <a:prstGeom prst="rect">
            <a:avLst/>
          </a:prstGeom>
        </p:spPr>
        <p:txBody>
          <a:bodyPr wrap="square">
            <a:spAutoFit/>
          </a:bodyPr>
          <a:lstStyle/>
          <a:p>
            <a:r>
              <a:rPr lang="tr-TR" sz="1400" dirty="0">
                <a:solidFill>
                  <a:schemeClr val="bg1">
                    <a:lumMod val="50000"/>
                  </a:schemeClr>
                </a:solidFill>
              </a:rPr>
              <a:t>Fotoğraf </a:t>
            </a:r>
            <a:r>
              <a:rPr lang="tr-TR" sz="1400" dirty="0" smtClean="0">
                <a:solidFill>
                  <a:schemeClr val="bg1">
                    <a:lumMod val="50000"/>
                  </a:schemeClr>
                </a:solidFill>
              </a:rPr>
              <a:t>10. </a:t>
            </a:r>
            <a:r>
              <a:rPr lang="tr-TR" sz="1400" dirty="0">
                <a:solidFill>
                  <a:schemeClr val="bg1">
                    <a:lumMod val="50000"/>
                  </a:schemeClr>
                </a:solidFill>
              </a:rPr>
              <a:t>Kastamonu Mahmut Bey Camii’ne ait ajur tekniği uygulanmış geçme motif örneği</a:t>
            </a:r>
          </a:p>
        </p:txBody>
      </p:sp>
      <p:pic>
        <p:nvPicPr>
          <p:cNvPr id="18" name="Resim 17"/>
          <p:cNvPicPr>
            <a:picLocks noChangeAspect="1"/>
          </p:cNvPicPr>
          <p:nvPr/>
        </p:nvPicPr>
        <p:blipFill rotWithShape="1">
          <a:blip r:embed="rId6" cstate="print">
            <a:extLst>
              <a:ext uri="{28A0092B-C50C-407E-A947-70E740481C1C}">
                <a14:useLocalDpi xmlns:a14="http://schemas.microsoft.com/office/drawing/2010/main" val="0"/>
              </a:ext>
            </a:extLst>
          </a:blip>
          <a:srcRect b="4748"/>
          <a:stretch/>
        </p:blipFill>
        <p:spPr>
          <a:xfrm>
            <a:off x="11271250" y="6611711"/>
            <a:ext cx="7924800" cy="2608560"/>
          </a:xfrm>
          <a:prstGeom prst="rect">
            <a:avLst/>
          </a:prstGeom>
        </p:spPr>
      </p:pic>
      <p:sp>
        <p:nvSpPr>
          <p:cNvPr id="19" name="Dikdörtgen 18"/>
          <p:cNvSpPr/>
          <p:nvPr/>
        </p:nvSpPr>
        <p:spPr>
          <a:xfrm>
            <a:off x="10966450" y="9379155"/>
            <a:ext cx="8724902" cy="307777"/>
          </a:xfrm>
          <a:prstGeom prst="rect">
            <a:avLst/>
          </a:prstGeom>
        </p:spPr>
        <p:txBody>
          <a:bodyPr wrap="square">
            <a:spAutoFit/>
          </a:bodyPr>
          <a:lstStyle/>
          <a:p>
            <a:r>
              <a:rPr lang="tr-TR" sz="1400" dirty="0">
                <a:solidFill>
                  <a:schemeClr val="bg1">
                    <a:lumMod val="50000"/>
                  </a:schemeClr>
                </a:solidFill>
              </a:rPr>
              <a:t>Fotoğraf </a:t>
            </a:r>
            <a:r>
              <a:rPr lang="tr-TR" sz="1400" dirty="0" smtClean="0">
                <a:solidFill>
                  <a:schemeClr val="bg1">
                    <a:lumMod val="50000"/>
                  </a:schemeClr>
                </a:solidFill>
              </a:rPr>
              <a:t>11. </a:t>
            </a:r>
            <a:r>
              <a:rPr lang="tr-TR" sz="1400" dirty="0">
                <a:solidFill>
                  <a:schemeClr val="bg1">
                    <a:lumMod val="50000"/>
                  </a:schemeClr>
                </a:solidFill>
              </a:rPr>
              <a:t>Kastamonu Mahmut Bey Camii’ne ait kündekâri tekniği uygulanmış </a:t>
            </a:r>
            <a:r>
              <a:rPr lang="tr-TR" sz="1400" dirty="0" smtClean="0">
                <a:solidFill>
                  <a:schemeClr val="bg1">
                    <a:lumMod val="50000"/>
                  </a:schemeClr>
                </a:solidFill>
              </a:rPr>
              <a:t>6 kollu yıldız motif </a:t>
            </a:r>
            <a:r>
              <a:rPr lang="tr-TR" sz="1400" dirty="0">
                <a:solidFill>
                  <a:schemeClr val="bg1">
                    <a:lumMod val="50000"/>
                  </a:schemeClr>
                </a:solidFill>
              </a:rPr>
              <a:t>örneği</a:t>
            </a:r>
          </a:p>
        </p:txBody>
      </p:sp>
    </p:spTree>
    <p:extLst>
      <p:ext uri="{BB962C8B-B14F-4D97-AF65-F5344CB8AC3E}">
        <p14:creationId xmlns:p14="http://schemas.microsoft.com/office/powerpoint/2010/main" val="21701785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pic>
        <p:nvPicPr>
          <p:cNvPr id="3" name="object 3"/>
          <p:cNvPicPr/>
          <p:nvPr/>
        </p:nvPicPr>
        <p:blipFill>
          <a:blip r:embed="rId3" cstate="print"/>
          <a:stretch>
            <a:fillRect/>
          </a:stretch>
        </p:blipFill>
        <p:spPr>
          <a:xfrm>
            <a:off x="8496085" y="8354356"/>
            <a:ext cx="1132303" cy="220974"/>
          </a:xfrm>
          <a:prstGeom prst="rect">
            <a:avLst/>
          </a:prstGeom>
        </p:spPr>
      </p:pic>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4"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pic>
        <p:nvPicPr>
          <p:cNvPr id="4142" name="Resim 26" descr="Gülbezek, Çarkıfelek, Zencerek, Hatayi, Gonca, Rumi, Yaprak- MAHMUT BEY"/>
          <p:cNvPicPr>
            <a:picLocks noChangeAspect="1" noChangeArrowheads="1"/>
          </p:cNvPicPr>
          <p:nvPr/>
        </p:nvPicPr>
        <p:blipFill>
          <a:blip r:embed="rId6">
            <a:extLst>
              <a:ext uri="{28A0092B-C50C-407E-A947-70E740481C1C}">
                <a14:useLocalDpi xmlns:a14="http://schemas.microsoft.com/office/drawing/2010/main" val="0"/>
              </a:ext>
            </a:extLst>
          </a:blip>
          <a:srcRect l="39011" b="64761"/>
          <a:stretch>
            <a:fillRect/>
          </a:stretch>
        </p:blipFill>
        <p:spPr bwMode="auto">
          <a:xfrm>
            <a:off x="4864351" y="2225675"/>
            <a:ext cx="8440743" cy="756514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48"/>
          <p:cNvSpPr>
            <a:spLocks noChangeArrowheads="1"/>
          </p:cNvSpPr>
          <p:nvPr/>
        </p:nvSpPr>
        <p:spPr bwMode="auto">
          <a:xfrm>
            <a:off x="3956050" y="10060013"/>
            <a:ext cx="10817677"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lang="tr-TR" sz="1400" dirty="0">
                <a:solidFill>
                  <a:schemeClr val="bg1">
                    <a:lumMod val="50000"/>
                  </a:schemeClr>
                </a:solidFill>
              </a:rPr>
              <a:t>Fotoğraf </a:t>
            </a:r>
            <a:r>
              <a:rPr lang="tr-TR" sz="1400" dirty="0" smtClean="0">
                <a:solidFill>
                  <a:schemeClr val="bg1">
                    <a:lumMod val="50000"/>
                  </a:schemeClr>
                </a:solidFill>
              </a:rPr>
              <a:t>12. </a:t>
            </a:r>
            <a:r>
              <a:rPr lang="tr-TR" sz="1400" dirty="0">
                <a:solidFill>
                  <a:schemeClr val="bg1">
                    <a:lumMod val="50000"/>
                  </a:schemeClr>
                </a:solidFill>
              </a:rPr>
              <a:t>Kastamonu Mahmut Bey Camii’nde, kalem işi tekniğiyle uygulanmış çarkıfelek motif detayı</a:t>
            </a:r>
            <a:endParaRPr lang="tr-TR" altLang="tr-TR" sz="1400" dirty="0">
              <a:solidFill>
                <a:schemeClr val="bg1">
                  <a:lumMod val="50000"/>
                </a:schemeClr>
              </a:solidFill>
            </a:endParaRPr>
          </a:p>
        </p:txBody>
      </p:sp>
    </p:spTree>
    <p:extLst>
      <p:ext uri="{BB962C8B-B14F-4D97-AF65-F5344CB8AC3E}">
        <p14:creationId xmlns:p14="http://schemas.microsoft.com/office/powerpoint/2010/main" val="17224588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pic>
        <p:nvPicPr>
          <p:cNvPr id="3" name="object 3"/>
          <p:cNvPicPr/>
          <p:nvPr/>
        </p:nvPicPr>
        <p:blipFill>
          <a:blip r:embed="rId3" cstate="print"/>
          <a:stretch>
            <a:fillRect/>
          </a:stretch>
        </p:blipFill>
        <p:spPr>
          <a:xfrm>
            <a:off x="8496085" y="8354356"/>
            <a:ext cx="1132303" cy="220974"/>
          </a:xfrm>
          <a:prstGeom prst="rect">
            <a:avLst/>
          </a:prstGeom>
        </p:spPr>
      </p:pic>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4"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pic>
        <p:nvPicPr>
          <p:cNvPr id="12" name="Resim 11"/>
          <p:cNvPicPr>
            <a:picLocks noChangeAspect="1"/>
          </p:cNvPicPr>
          <p:nvPr/>
        </p:nvPicPr>
        <p:blipFill rotWithShape="1">
          <a:blip r:embed="rId6"/>
          <a:srcRect l="5411"/>
          <a:stretch/>
        </p:blipFill>
        <p:spPr>
          <a:xfrm>
            <a:off x="5022850" y="2280647"/>
            <a:ext cx="9325427" cy="7239000"/>
          </a:xfrm>
          <a:prstGeom prst="rect">
            <a:avLst/>
          </a:prstGeom>
        </p:spPr>
      </p:pic>
      <p:sp>
        <p:nvSpPr>
          <p:cNvPr id="13" name="Dikdörtgen 12"/>
          <p:cNvSpPr/>
          <p:nvPr/>
        </p:nvSpPr>
        <p:spPr>
          <a:xfrm>
            <a:off x="5046312" y="9751236"/>
            <a:ext cx="9278502" cy="523220"/>
          </a:xfrm>
          <a:prstGeom prst="rect">
            <a:avLst/>
          </a:prstGeom>
        </p:spPr>
        <p:txBody>
          <a:bodyPr wrap="none">
            <a:spAutoFit/>
          </a:bodyPr>
          <a:lstStyle/>
          <a:p>
            <a:r>
              <a:rPr lang="tr-TR" sz="1400" dirty="0" smtClean="0">
                <a:solidFill>
                  <a:schemeClr val="bg1">
                    <a:lumMod val="50000"/>
                  </a:schemeClr>
                </a:solidFill>
              </a:rPr>
              <a:t>Fotoğraf 13. </a:t>
            </a:r>
            <a:r>
              <a:rPr lang="tr-TR" sz="1400" dirty="0">
                <a:solidFill>
                  <a:schemeClr val="bg1">
                    <a:lumMod val="50000"/>
                  </a:schemeClr>
                </a:solidFill>
              </a:rPr>
              <a:t>Kastamonu Mahmut Bey Camii minberinde, ahşap oyma tekniğiyle işlenmiş on kollu yıldız motif detayı</a:t>
            </a:r>
          </a:p>
          <a:p>
            <a:endParaRPr lang="tr-TR" sz="1400" dirty="0">
              <a:solidFill>
                <a:schemeClr val="bg1">
                  <a:lumMod val="50000"/>
                </a:schemeClr>
              </a:solidFill>
            </a:endParaRPr>
          </a:p>
        </p:txBody>
      </p:sp>
    </p:spTree>
    <p:extLst>
      <p:ext uri="{BB962C8B-B14F-4D97-AF65-F5344CB8AC3E}">
        <p14:creationId xmlns:p14="http://schemas.microsoft.com/office/powerpoint/2010/main" val="38980737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pic>
        <p:nvPicPr>
          <p:cNvPr id="3" name="object 3"/>
          <p:cNvPicPr/>
          <p:nvPr/>
        </p:nvPicPr>
        <p:blipFill>
          <a:blip r:embed="rId3" cstate="print"/>
          <a:stretch>
            <a:fillRect/>
          </a:stretch>
        </p:blipFill>
        <p:spPr>
          <a:xfrm>
            <a:off x="8496085" y="8354356"/>
            <a:ext cx="1132303" cy="220974"/>
          </a:xfrm>
          <a:prstGeom prst="rect">
            <a:avLst/>
          </a:prstGeom>
        </p:spPr>
      </p:pic>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4"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pic>
        <p:nvPicPr>
          <p:cNvPr id="4" name="Resim 3"/>
          <p:cNvPicPr>
            <a:picLocks noChangeAspect="1"/>
          </p:cNvPicPr>
          <p:nvPr/>
        </p:nvPicPr>
        <p:blipFill rotWithShape="1">
          <a:blip r:embed="rId6"/>
          <a:srcRect l="15533" r="26215"/>
          <a:stretch/>
        </p:blipFill>
        <p:spPr>
          <a:xfrm rot="5400000">
            <a:off x="1131642" y="3050289"/>
            <a:ext cx="5043461" cy="5242088"/>
          </a:xfrm>
          <a:prstGeom prst="rect">
            <a:avLst/>
          </a:prstGeom>
        </p:spPr>
      </p:pic>
      <p:sp>
        <p:nvSpPr>
          <p:cNvPr id="6" name="Dikdörtgen 5"/>
          <p:cNvSpPr/>
          <p:nvPr/>
        </p:nvSpPr>
        <p:spPr>
          <a:xfrm>
            <a:off x="1009650" y="8354356"/>
            <a:ext cx="5223038" cy="738664"/>
          </a:xfrm>
          <a:prstGeom prst="rect">
            <a:avLst/>
          </a:prstGeom>
        </p:spPr>
        <p:txBody>
          <a:bodyPr wrap="square">
            <a:spAutoFit/>
          </a:bodyPr>
          <a:lstStyle/>
          <a:p>
            <a:pPr algn="ctr"/>
            <a:r>
              <a:rPr lang="tr-TR" sz="1400" dirty="0">
                <a:solidFill>
                  <a:schemeClr val="bg1">
                    <a:lumMod val="50000"/>
                  </a:schemeClr>
                </a:solidFill>
              </a:rPr>
              <a:t>Fotoğraf </a:t>
            </a:r>
            <a:r>
              <a:rPr lang="tr-TR" sz="1400" dirty="0" smtClean="0">
                <a:solidFill>
                  <a:schemeClr val="bg1">
                    <a:lumMod val="50000"/>
                  </a:schemeClr>
                </a:solidFill>
              </a:rPr>
              <a:t>14. </a:t>
            </a:r>
            <a:r>
              <a:rPr lang="tr-TR" sz="1400" dirty="0">
                <a:solidFill>
                  <a:schemeClr val="bg1">
                    <a:lumMod val="50000"/>
                  </a:schemeClr>
                </a:solidFill>
              </a:rPr>
              <a:t>Kastamonu Musa Fakih Camii’ne ait tavan göbeğinde, </a:t>
            </a:r>
            <a:r>
              <a:rPr lang="tr-TR" sz="1400" dirty="0" err="1">
                <a:solidFill>
                  <a:schemeClr val="bg1">
                    <a:lumMod val="50000"/>
                  </a:schemeClr>
                </a:solidFill>
              </a:rPr>
              <a:t>çıtakârî</a:t>
            </a:r>
            <a:r>
              <a:rPr lang="tr-TR" sz="1400" dirty="0">
                <a:solidFill>
                  <a:schemeClr val="bg1">
                    <a:lumMod val="50000"/>
                  </a:schemeClr>
                </a:solidFill>
              </a:rPr>
              <a:t> tekniği uygulanmış </a:t>
            </a:r>
            <a:r>
              <a:rPr lang="tr-TR" sz="1400" dirty="0" smtClean="0">
                <a:solidFill>
                  <a:schemeClr val="bg1">
                    <a:lumMod val="50000"/>
                  </a:schemeClr>
                </a:solidFill>
              </a:rPr>
              <a:t>Mühr-ü Süleyman </a:t>
            </a:r>
            <a:r>
              <a:rPr lang="tr-TR" sz="1400" dirty="0">
                <a:solidFill>
                  <a:schemeClr val="bg1">
                    <a:lumMod val="50000"/>
                  </a:schemeClr>
                </a:solidFill>
              </a:rPr>
              <a:t>motif örneği</a:t>
            </a:r>
          </a:p>
        </p:txBody>
      </p:sp>
      <p:pic>
        <p:nvPicPr>
          <p:cNvPr id="7" name="Resim 6"/>
          <p:cNvPicPr>
            <a:picLocks noChangeAspect="1"/>
          </p:cNvPicPr>
          <p:nvPr/>
        </p:nvPicPr>
        <p:blipFill>
          <a:blip r:embed="rId7"/>
          <a:stretch>
            <a:fillRect/>
          </a:stretch>
        </p:blipFill>
        <p:spPr>
          <a:xfrm>
            <a:off x="7494831" y="3166384"/>
            <a:ext cx="5105400" cy="5056309"/>
          </a:xfrm>
          <a:prstGeom prst="rect">
            <a:avLst/>
          </a:prstGeom>
        </p:spPr>
      </p:pic>
      <p:sp>
        <p:nvSpPr>
          <p:cNvPr id="11" name="Dikdörtgen 10"/>
          <p:cNvSpPr/>
          <p:nvPr/>
        </p:nvSpPr>
        <p:spPr>
          <a:xfrm>
            <a:off x="7494831" y="8430442"/>
            <a:ext cx="5105400" cy="738664"/>
          </a:xfrm>
          <a:prstGeom prst="rect">
            <a:avLst/>
          </a:prstGeom>
        </p:spPr>
        <p:txBody>
          <a:bodyPr wrap="square">
            <a:spAutoFit/>
          </a:bodyPr>
          <a:lstStyle/>
          <a:p>
            <a:pPr algn="ctr"/>
            <a:r>
              <a:rPr lang="tr-TR" sz="1400" dirty="0">
                <a:solidFill>
                  <a:schemeClr val="bg1">
                    <a:lumMod val="50000"/>
                  </a:schemeClr>
                </a:solidFill>
              </a:rPr>
              <a:t>Fotoğraf </a:t>
            </a:r>
            <a:r>
              <a:rPr lang="tr-TR" sz="1400" dirty="0" smtClean="0">
                <a:solidFill>
                  <a:schemeClr val="bg1">
                    <a:lumMod val="50000"/>
                  </a:schemeClr>
                </a:solidFill>
              </a:rPr>
              <a:t>15. </a:t>
            </a:r>
            <a:r>
              <a:rPr lang="tr-TR" sz="1400" dirty="0">
                <a:solidFill>
                  <a:schemeClr val="bg1">
                    <a:lumMod val="50000"/>
                  </a:schemeClr>
                </a:solidFill>
              </a:rPr>
              <a:t>Kastamonu Yılanlı Camii’ne ait zemin kat kapısında, ahşap oyma tekniğiyle oluşturulmuş Mühr-ü Süleyman motif örneği</a:t>
            </a:r>
          </a:p>
        </p:txBody>
      </p:sp>
      <p:pic>
        <p:nvPicPr>
          <p:cNvPr id="14" name="Resim 13" descr="C:\Users\nihal\Desktop\ANADOLU MOTİFLERİ\BİLDİRİ\BULGULAR\Candaroğlu_MAHMUT BEY CAMİ(KASABA KÖYÜ)_18.02.2026- ahşap\Mahmut Bey Cami Kalem İş_14. yy\Mühr-ü Süleyman, Zencerek, Hatayi, Gonca, Rumi, Yaprak- MAHMUT BEY (3).jpg"/>
          <p:cNvPicPr/>
          <p:nvPr/>
        </p:nvPicPr>
        <p:blipFill rotWithShape="1">
          <a:blip r:embed="rId8" cstate="print">
            <a:extLst>
              <a:ext uri="{28A0092B-C50C-407E-A947-70E740481C1C}">
                <a14:useLocalDpi xmlns:a14="http://schemas.microsoft.com/office/drawing/2010/main" val="0"/>
              </a:ext>
            </a:extLst>
          </a:blip>
          <a:srcRect l="34558" t="-540" b="11643"/>
          <a:stretch/>
        </p:blipFill>
        <p:spPr bwMode="auto">
          <a:xfrm>
            <a:off x="13820645" y="3142044"/>
            <a:ext cx="5245100" cy="5058577"/>
          </a:xfrm>
          <a:prstGeom prst="rect">
            <a:avLst/>
          </a:prstGeom>
          <a:noFill/>
          <a:ln>
            <a:noFill/>
          </a:ln>
          <a:extLst>
            <a:ext uri="{53640926-AAD7-44D8-BBD7-CCE9431645EC}">
              <a14:shadowObscured xmlns:a14="http://schemas.microsoft.com/office/drawing/2010/main"/>
            </a:ext>
          </a:extLst>
        </p:spPr>
      </p:pic>
      <p:sp>
        <p:nvSpPr>
          <p:cNvPr id="15" name="Dikdörtgen 14"/>
          <p:cNvSpPr/>
          <p:nvPr/>
        </p:nvSpPr>
        <p:spPr>
          <a:xfrm>
            <a:off x="13820646" y="8222693"/>
            <a:ext cx="5245100" cy="738664"/>
          </a:xfrm>
          <a:prstGeom prst="rect">
            <a:avLst/>
          </a:prstGeom>
        </p:spPr>
        <p:txBody>
          <a:bodyPr wrap="square">
            <a:spAutoFit/>
          </a:bodyPr>
          <a:lstStyle/>
          <a:p>
            <a:pPr algn="ctr">
              <a:lnSpc>
                <a:spcPct val="150000"/>
              </a:lnSpc>
              <a:spcAft>
                <a:spcPts val="1000"/>
              </a:spcAft>
            </a:pPr>
            <a:r>
              <a:rPr lang="tr-TR" sz="1400" dirty="0" smtClean="0">
                <a:solidFill>
                  <a:schemeClr val="bg1">
                    <a:lumMod val="50000"/>
                  </a:schemeClr>
                </a:solidFill>
              </a:rPr>
              <a:t>Fotoğraf 16. </a:t>
            </a:r>
            <a:r>
              <a:rPr lang="tr-TR" sz="1400" dirty="0">
                <a:solidFill>
                  <a:schemeClr val="bg1">
                    <a:lumMod val="50000"/>
                  </a:schemeClr>
                </a:solidFill>
              </a:rPr>
              <a:t>Kastamonu Mahmut Bey Camii’nde, kalem işi tekniğiyle uygulanmış Mühr-i Süleyman motif detayı</a:t>
            </a:r>
          </a:p>
        </p:txBody>
      </p:sp>
    </p:spTree>
    <p:extLst>
      <p:ext uri="{BB962C8B-B14F-4D97-AF65-F5344CB8AC3E}">
        <p14:creationId xmlns:p14="http://schemas.microsoft.com/office/powerpoint/2010/main" val="3303331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pic>
        <p:nvPicPr>
          <p:cNvPr id="3" name="object 3"/>
          <p:cNvPicPr/>
          <p:nvPr/>
        </p:nvPicPr>
        <p:blipFill>
          <a:blip r:embed="rId3" cstate="print"/>
          <a:stretch>
            <a:fillRect/>
          </a:stretch>
        </p:blipFill>
        <p:spPr>
          <a:xfrm>
            <a:off x="8496085" y="8354356"/>
            <a:ext cx="1132303" cy="220974"/>
          </a:xfrm>
          <a:prstGeom prst="rect">
            <a:avLst/>
          </a:prstGeom>
        </p:spPr>
      </p:pic>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4"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sp>
        <p:nvSpPr>
          <p:cNvPr id="6" name="Rectangle 48"/>
          <p:cNvSpPr>
            <a:spLocks noChangeArrowheads="1"/>
          </p:cNvSpPr>
          <p:nvPr/>
        </p:nvSpPr>
        <p:spPr bwMode="auto">
          <a:xfrm>
            <a:off x="527050" y="4426375"/>
            <a:ext cx="2750488"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r" rtl="0" eaLnBrk="0" fontAlgn="base" hangingPunct="0">
              <a:spcBef>
                <a:spcPct val="0"/>
              </a:spcBef>
              <a:spcAft>
                <a:spcPct val="0"/>
              </a:spcAft>
            </a:pPr>
            <a:r>
              <a:rPr lang="tr-TR" sz="1400" dirty="0" smtClean="0">
                <a:solidFill>
                  <a:schemeClr val="bg1">
                    <a:lumMod val="50000"/>
                  </a:schemeClr>
                </a:solidFill>
              </a:rPr>
              <a:t>Fotoğraf </a:t>
            </a:r>
            <a:r>
              <a:rPr lang="tr-TR" altLang="tr-TR" sz="1400" dirty="0" smtClean="0">
                <a:solidFill>
                  <a:schemeClr val="bg1">
                    <a:lumMod val="50000"/>
                  </a:schemeClr>
                </a:solidFill>
              </a:rPr>
              <a:t>17. </a:t>
            </a:r>
            <a:r>
              <a:rPr lang="tr-TR" altLang="tr-TR" sz="1400" dirty="0">
                <a:solidFill>
                  <a:schemeClr val="bg1">
                    <a:lumMod val="50000"/>
                  </a:schemeClr>
                </a:solidFill>
              </a:rPr>
              <a:t>Musa Fakih Camii minberinde yer alan </a:t>
            </a:r>
            <a:r>
              <a:rPr lang="tr-TR" altLang="tr-TR" sz="1400" dirty="0" err="1">
                <a:solidFill>
                  <a:schemeClr val="bg1">
                    <a:lumMod val="50000"/>
                  </a:schemeClr>
                </a:solidFill>
              </a:rPr>
              <a:t>çıtakârî</a:t>
            </a:r>
            <a:r>
              <a:rPr lang="tr-TR" altLang="tr-TR" sz="1400" dirty="0">
                <a:solidFill>
                  <a:schemeClr val="bg1">
                    <a:lumMod val="50000"/>
                  </a:schemeClr>
                </a:solidFill>
              </a:rPr>
              <a:t> tekniğiyle oluşturulmuş geometrik motifler ve kalem işi bitkisel motifler </a:t>
            </a:r>
          </a:p>
        </p:txBody>
      </p:sp>
      <p:sp>
        <p:nvSpPr>
          <p:cNvPr id="7" name="Rectangle 50"/>
          <p:cNvSpPr>
            <a:spLocks noChangeArrowheads="1"/>
          </p:cNvSpPr>
          <p:nvPr/>
        </p:nvSpPr>
        <p:spPr bwMode="auto">
          <a:xfrm>
            <a:off x="0" y="0"/>
            <a:ext cx="20104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tr-TR"/>
          </a:p>
        </p:txBody>
      </p:sp>
      <p:pic>
        <p:nvPicPr>
          <p:cNvPr id="13" name="Resim 12"/>
          <p:cNvPicPr>
            <a:picLocks noChangeAspect="1"/>
          </p:cNvPicPr>
          <p:nvPr/>
        </p:nvPicPr>
        <p:blipFill rotWithShape="1">
          <a:blip r:embed="rId6"/>
          <a:srcRect t="9901" b="1980"/>
          <a:stretch/>
        </p:blipFill>
        <p:spPr>
          <a:xfrm rot="16200000">
            <a:off x="11628079" y="674502"/>
            <a:ext cx="3799134" cy="5951559"/>
          </a:xfrm>
          <a:prstGeom prst="rect">
            <a:avLst/>
          </a:prstGeom>
        </p:spPr>
      </p:pic>
      <p:pic>
        <p:nvPicPr>
          <p:cNvPr id="14" name="Resim 13"/>
          <p:cNvPicPr>
            <a:picLocks noChangeAspect="1"/>
          </p:cNvPicPr>
          <p:nvPr/>
        </p:nvPicPr>
        <p:blipFill rotWithShape="1">
          <a:blip r:embed="rId7"/>
          <a:srcRect t="5862" r="884"/>
          <a:stretch/>
        </p:blipFill>
        <p:spPr>
          <a:xfrm>
            <a:off x="3354513" y="1768216"/>
            <a:ext cx="6044448" cy="3826843"/>
          </a:xfrm>
          <a:prstGeom prst="rect">
            <a:avLst/>
          </a:prstGeom>
        </p:spPr>
      </p:pic>
      <p:sp>
        <p:nvSpPr>
          <p:cNvPr id="15" name="Dikdörtgen 14"/>
          <p:cNvSpPr/>
          <p:nvPr/>
        </p:nvSpPr>
        <p:spPr>
          <a:xfrm>
            <a:off x="557534" y="8967149"/>
            <a:ext cx="2689520" cy="1169551"/>
          </a:xfrm>
          <a:prstGeom prst="rect">
            <a:avLst/>
          </a:prstGeom>
        </p:spPr>
        <p:txBody>
          <a:bodyPr wrap="square">
            <a:spAutoFit/>
          </a:bodyPr>
          <a:lstStyle/>
          <a:p>
            <a:pPr algn="r" rtl="0" eaLnBrk="0" fontAlgn="base" hangingPunct="0">
              <a:spcBef>
                <a:spcPct val="0"/>
              </a:spcBef>
              <a:spcAft>
                <a:spcPct val="0"/>
              </a:spcAft>
            </a:pPr>
            <a:r>
              <a:rPr lang="tr-TR" sz="1400" dirty="0" smtClean="0">
                <a:solidFill>
                  <a:schemeClr val="bg1">
                    <a:lumMod val="50000"/>
                  </a:schemeClr>
                </a:solidFill>
              </a:rPr>
              <a:t>Fotoğraf </a:t>
            </a:r>
            <a:r>
              <a:rPr lang="tr-TR" altLang="tr-TR" sz="1400" dirty="0" smtClean="0">
                <a:solidFill>
                  <a:schemeClr val="bg1">
                    <a:lumMod val="50000"/>
                  </a:schemeClr>
                </a:solidFill>
              </a:rPr>
              <a:t>18. Musa Fakih Camii tavanında yer alan </a:t>
            </a:r>
            <a:r>
              <a:rPr lang="tr-TR" altLang="tr-TR" sz="1400" dirty="0" err="1" smtClean="0">
                <a:solidFill>
                  <a:schemeClr val="bg1">
                    <a:lumMod val="50000"/>
                  </a:schemeClr>
                </a:solidFill>
              </a:rPr>
              <a:t>çıtakârî</a:t>
            </a:r>
            <a:r>
              <a:rPr lang="tr-TR" altLang="tr-TR" sz="1400" dirty="0" smtClean="0">
                <a:solidFill>
                  <a:schemeClr val="bg1">
                    <a:lumMod val="50000"/>
                  </a:schemeClr>
                </a:solidFill>
              </a:rPr>
              <a:t> tekniğiyle oluşturulmuş geometrik motifler ve kalem işi bitkisel motifler </a:t>
            </a:r>
            <a:endParaRPr lang="tr-TR" altLang="tr-TR" sz="1400" dirty="0">
              <a:solidFill>
                <a:schemeClr val="bg1">
                  <a:lumMod val="50000"/>
                </a:schemeClr>
              </a:solidFill>
            </a:endParaRPr>
          </a:p>
        </p:txBody>
      </p:sp>
      <p:pic>
        <p:nvPicPr>
          <p:cNvPr id="16" name="Resim 15"/>
          <p:cNvPicPr>
            <a:picLocks noChangeAspect="1"/>
          </p:cNvPicPr>
          <p:nvPr/>
        </p:nvPicPr>
        <p:blipFill>
          <a:blip r:embed="rId8"/>
          <a:stretch>
            <a:fillRect/>
          </a:stretch>
        </p:blipFill>
        <p:spPr>
          <a:xfrm rot="5400000">
            <a:off x="11545758" y="5151015"/>
            <a:ext cx="4001650" cy="5913685"/>
          </a:xfrm>
          <a:prstGeom prst="rect">
            <a:avLst/>
          </a:prstGeom>
        </p:spPr>
      </p:pic>
      <p:sp>
        <p:nvSpPr>
          <p:cNvPr id="63" name="Dikdörtgen 62"/>
          <p:cNvSpPr/>
          <p:nvPr/>
        </p:nvSpPr>
        <p:spPr>
          <a:xfrm>
            <a:off x="16662972" y="4380298"/>
            <a:ext cx="2668676"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l" rtl="0" eaLnBrk="0" fontAlgn="base" hangingPunct="0">
              <a:spcBef>
                <a:spcPct val="0"/>
              </a:spcBef>
              <a:spcAft>
                <a:spcPct val="0"/>
              </a:spcAft>
            </a:pPr>
            <a:r>
              <a:rPr lang="tr-TR" sz="1400" dirty="0">
                <a:solidFill>
                  <a:schemeClr val="bg1">
                    <a:lumMod val="50000"/>
                  </a:schemeClr>
                </a:solidFill>
              </a:rPr>
              <a:t>Fotoğraf </a:t>
            </a:r>
            <a:r>
              <a:rPr lang="tr-TR" sz="1400" dirty="0" smtClean="0">
                <a:solidFill>
                  <a:schemeClr val="bg1">
                    <a:lumMod val="50000"/>
                  </a:schemeClr>
                </a:solidFill>
              </a:rPr>
              <a:t>19. </a:t>
            </a:r>
            <a:r>
              <a:rPr lang="tr-TR" sz="1400" dirty="0">
                <a:solidFill>
                  <a:schemeClr val="bg1">
                    <a:lumMod val="50000"/>
                  </a:schemeClr>
                </a:solidFill>
              </a:rPr>
              <a:t>Kastamonu Atabey Gazi Camii tavan göbeğinde yer alan </a:t>
            </a:r>
            <a:r>
              <a:rPr lang="tr-TR" sz="1400" dirty="0" err="1">
                <a:solidFill>
                  <a:schemeClr val="bg1">
                    <a:lumMod val="50000"/>
                  </a:schemeClr>
                </a:solidFill>
              </a:rPr>
              <a:t>Çıtakârî</a:t>
            </a:r>
            <a:r>
              <a:rPr lang="tr-TR" sz="1400" dirty="0">
                <a:solidFill>
                  <a:schemeClr val="bg1">
                    <a:lumMod val="50000"/>
                  </a:schemeClr>
                </a:solidFill>
              </a:rPr>
              <a:t> süslemeler ve </a:t>
            </a:r>
            <a:r>
              <a:rPr lang="tr-TR" sz="1400" dirty="0" err="1">
                <a:solidFill>
                  <a:schemeClr val="bg1">
                    <a:lumMod val="50000"/>
                  </a:schemeClr>
                </a:solidFill>
              </a:rPr>
              <a:t>kalemişi</a:t>
            </a:r>
            <a:r>
              <a:rPr lang="tr-TR" sz="1400" dirty="0">
                <a:solidFill>
                  <a:schemeClr val="bg1">
                    <a:lumMod val="50000"/>
                  </a:schemeClr>
                </a:solidFill>
              </a:rPr>
              <a:t> bezeme detayları</a:t>
            </a:r>
          </a:p>
        </p:txBody>
      </p:sp>
      <p:sp>
        <p:nvSpPr>
          <p:cNvPr id="64" name="Dikdörtgen 63"/>
          <p:cNvSpPr/>
          <p:nvPr/>
        </p:nvSpPr>
        <p:spPr>
          <a:xfrm>
            <a:off x="16542414" y="8971916"/>
            <a:ext cx="2713776"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l" rtl="0" eaLnBrk="0" fontAlgn="base" hangingPunct="0">
              <a:spcBef>
                <a:spcPct val="0"/>
              </a:spcBef>
              <a:spcAft>
                <a:spcPct val="0"/>
              </a:spcAft>
            </a:pPr>
            <a:r>
              <a:rPr lang="tr-TR" sz="1400" dirty="0">
                <a:solidFill>
                  <a:schemeClr val="bg1">
                    <a:lumMod val="50000"/>
                  </a:schemeClr>
                </a:solidFill>
              </a:rPr>
              <a:t>Fotoğraf 20. Kastamonu Honsalar Camii tavan göbeğinde yer alan </a:t>
            </a:r>
            <a:r>
              <a:rPr lang="tr-TR" sz="1400" dirty="0" err="1">
                <a:solidFill>
                  <a:schemeClr val="bg1">
                    <a:lumMod val="50000"/>
                  </a:schemeClr>
                </a:solidFill>
              </a:rPr>
              <a:t>Çıtakârî</a:t>
            </a:r>
            <a:r>
              <a:rPr lang="tr-TR" sz="1400" dirty="0">
                <a:solidFill>
                  <a:schemeClr val="bg1">
                    <a:lumMod val="50000"/>
                  </a:schemeClr>
                </a:solidFill>
              </a:rPr>
              <a:t> süslemeler ve </a:t>
            </a:r>
            <a:r>
              <a:rPr lang="tr-TR" sz="1400" dirty="0" err="1">
                <a:solidFill>
                  <a:schemeClr val="bg1">
                    <a:lumMod val="50000"/>
                  </a:schemeClr>
                </a:solidFill>
              </a:rPr>
              <a:t>kalemişi</a:t>
            </a:r>
            <a:r>
              <a:rPr lang="tr-TR" sz="1400" dirty="0">
                <a:solidFill>
                  <a:schemeClr val="bg1">
                    <a:lumMod val="50000"/>
                  </a:schemeClr>
                </a:solidFill>
              </a:rPr>
              <a:t> bezeme detayları</a:t>
            </a:r>
          </a:p>
        </p:txBody>
      </p:sp>
      <p:pic>
        <p:nvPicPr>
          <p:cNvPr id="20" name="Resim 19"/>
          <p:cNvPicPr>
            <a:picLocks noChangeAspect="1"/>
          </p:cNvPicPr>
          <p:nvPr/>
        </p:nvPicPr>
        <p:blipFill rotWithShape="1">
          <a:blip r:embed="rId9" cstate="print">
            <a:extLst>
              <a:ext uri="{28A0092B-C50C-407E-A947-70E740481C1C}">
                <a14:useLocalDpi xmlns:a14="http://schemas.microsoft.com/office/drawing/2010/main" val="0"/>
              </a:ext>
            </a:extLst>
          </a:blip>
          <a:srcRect l="-1" t="5128" r="65002" b="117"/>
          <a:stretch/>
        </p:blipFill>
        <p:spPr>
          <a:xfrm rot="5400000">
            <a:off x="4402124" y="5059422"/>
            <a:ext cx="4001651" cy="6096872"/>
          </a:xfrm>
          <a:prstGeom prst="rect">
            <a:avLst/>
          </a:prstGeom>
        </p:spPr>
      </p:pic>
    </p:spTree>
    <p:extLst>
      <p:ext uri="{BB962C8B-B14F-4D97-AF65-F5344CB8AC3E}">
        <p14:creationId xmlns:p14="http://schemas.microsoft.com/office/powerpoint/2010/main" val="26767160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pic>
        <p:nvPicPr>
          <p:cNvPr id="3" name="object 3"/>
          <p:cNvPicPr/>
          <p:nvPr/>
        </p:nvPicPr>
        <p:blipFill>
          <a:blip r:embed="rId3" cstate="print"/>
          <a:stretch>
            <a:fillRect/>
          </a:stretch>
        </p:blipFill>
        <p:spPr>
          <a:xfrm>
            <a:off x="8496085" y="8354356"/>
            <a:ext cx="1132303" cy="220974"/>
          </a:xfrm>
          <a:prstGeom prst="rect">
            <a:avLst/>
          </a:prstGeom>
        </p:spPr>
      </p:pic>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4"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sp>
        <p:nvSpPr>
          <p:cNvPr id="7" name="Rectangle 50"/>
          <p:cNvSpPr>
            <a:spLocks noChangeArrowheads="1"/>
          </p:cNvSpPr>
          <p:nvPr/>
        </p:nvSpPr>
        <p:spPr bwMode="auto">
          <a:xfrm>
            <a:off x="0" y="0"/>
            <a:ext cx="20104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tr-TR"/>
          </a:p>
        </p:txBody>
      </p:sp>
      <p:pic>
        <p:nvPicPr>
          <p:cNvPr id="5169" name="Resim 28" descr="Hat, Rumi, Palmet, Geçme, Damla- İBN-İ NECCAR (1)"/>
          <p:cNvPicPr>
            <a:picLocks noChangeAspect="1" noChangeArrowheads="1"/>
          </p:cNvPicPr>
          <p:nvPr/>
        </p:nvPicPr>
        <p:blipFill>
          <a:blip r:embed="rId6">
            <a:extLst>
              <a:ext uri="{28A0092B-C50C-407E-A947-70E740481C1C}">
                <a14:useLocalDpi xmlns:a14="http://schemas.microsoft.com/office/drawing/2010/main" val="0"/>
              </a:ext>
            </a:extLst>
          </a:blip>
          <a:srcRect l="937" t="30615" r="1385" b="16843"/>
          <a:stretch>
            <a:fillRect/>
          </a:stretch>
        </p:blipFill>
        <p:spPr bwMode="auto">
          <a:xfrm>
            <a:off x="1257880" y="2464026"/>
            <a:ext cx="7236617" cy="6924449"/>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51"/>
          <p:cNvSpPr>
            <a:spLocks noChangeArrowheads="1"/>
          </p:cNvSpPr>
          <p:nvPr/>
        </p:nvSpPr>
        <p:spPr bwMode="auto">
          <a:xfrm>
            <a:off x="9213850" y="9793559"/>
            <a:ext cx="9375306"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rtl="0" eaLnBrk="0" fontAlgn="base" hangingPunct="0">
              <a:spcBef>
                <a:spcPct val="0"/>
              </a:spcBef>
              <a:spcAft>
                <a:spcPct val="0"/>
              </a:spcAft>
            </a:pPr>
            <a:r>
              <a:rPr lang="tr-TR" sz="1400" dirty="0" smtClean="0">
                <a:solidFill>
                  <a:schemeClr val="bg1">
                    <a:lumMod val="50000"/>
                  </a:schemeClr>
                </a:solidFill>
              </a:rPr>
              <a:t>Fotoğraf  </a:t>
            </a:r>
            <a:r>
              <a:rPr lang="tr-TR" altLang="tr-TR" sz="1400" dirty="0" smtClean="0">
                <a:solidFill>
                  <a:schemeClr val="bg1">
                    <a:lumMod val="50000"/>
                  </a:schemeClr>
                </a:solidFill>
              </a:rPr>
              <a:t>22. Mahmut Bey Camii  ahşap üzerine kalem işi tekniğiyle oluşturulmuş palmet ve rumi motifleri </a:t>
            </a:r>
            <a:endParaRPr lang="tr-TR" altLang="tr-TR" sz="1400" dirty="0">
              <a:solidFill>
                <a:schemeClr val="bg1">
                  <a:lumMod val="50000"/>
                </a:schemeClr>
              </a:solidFill>
            </a:endParaRPr>
          </a:p>
        </p:txBody>
      </p:sp>
      <p:pic>
        <p:nvPicPr>
          <p:cNvPr id="6" name="Resim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213850" y="2496999"/>
            <a:ext cx="9375306" cy="6921613"/>
          </a:xfrm>
          <a:prstGeom prst="rect">
            <a:avLst/>
          </a:prstGeom>
        </p:spPr>
      </p:pic>
      <p:sp>
        <p:nvSpPr>
          <p:cNvPr id="58" name="Rectangle 51"/>
          <p:cNvSpPr>
            <a:spLocks noChangeArrowheads="1"/>
          </p:cNvSpPr>
          <p:nvPr/>
        </p:nvSpPr>
        <p:spPr bwMode="auto">
          <a:xfrm>
            <a:off x="1257880" y="9708919"/>
            <a:ext cx="7236617"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rtl="0" eaLnBrk="0" fontAlgn="base" hangingPunct="0">
              <a:spcBef>
                <a:spcPct val="0"/>
              </a:spcBef>
              <a:spcAft>
                <a:spcPct val="0"/>
              </a:spcAft>
            </a:pPr>
            <a:r>
              <a:rPr lang="tr-TR" sz="1400" dirty="0" smtClean="0">
                <a:solidFill>
                  <a:schemeClr val="bg1">
                    <a:lumMod val="50000"/>
                  </a:schemeClr>
                </a:solidFill>
              </a:rPr>
              <a:t>Fotoğraf  </a:t>
            </a:r>
            <a:r>
              <a:rPr lang="tr-TR" altLang="tr-TR" sz="1400" dirty="0" smtClean="0">
                <a:solidFill>
                  <a:schemeClr val="bg1">
                    <a:lumMod val="50000"/>
                  </a:schemeClr>
                </a:solidFill>
              </a:rPr>
              <a:t>21. </a:t>
            </a:r>
            <a:r>
              <a:rPr lang="tr-TR" altLang="tr-TR" sz="1400" dirty="0">
                <a:solidFill>
                  <a:schemeClr val="bg1">
                    <a:lumMod val="50000"/>
                  </a:schemeClr>
                </a:solidFill>
              </a:rPr>
              <a:t>İbn-i </a:t>
            </a:r>
            <a:r>
              <a:rPr lang="tr-TR" altLang="tr-TR" sz="1400" dirty="0" err="1">
                <a:solidFill>
                  <a:schemeClr val="bg1">
                    <a:lumMod val="50000"/>
                  </a:schemeClr>
                </a:solidFill>
              </a:rPr>
              <a:t>Neccar</a:t>
            </a:r>
            <a:r>
              <a:rPr lang="tr-TR" altLang="tr-TR" sz="1400" dirty="0">
                <a:solidFill>
                  <a:schemeClr val="bg1">
                    <a:lumMod val="50000"/>
                  </a:schemeClr>
                </a:solidFill>
              </a:rPr>
              <a:t> Camii taç kapısında ahşap oyma tekniğiyle oluşturulmuş palmet ve rumi motifleri </a:t>
            </a:r>
          </a:p>
        </p:txBody>
      </p:sp>
    </p:spTree>
    <p:extLst>
      <p:ext uri="{BB962C8B-B14F-4D97-AF65-F5344CB8AC3E}">
        <p14:creationId xmlns:p14="http://schemas.microsoft.com/office/powerpoint/2010/main" val="59902278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pic>
        <p:nvPicPr>
          <p:cNvPr id="3" name="object 3"/>
          <p:cNvPicPr/>
          <p:nvPr/>
        </p:nvPicPr>
        <p:blipFill>
          <a:blip r:embed="rId3" cstate="print"/>
          <a:stretch>
            <a:fillRect/>
          </a:stretch>
        </p:blipFill>
        <p:spPr>
          <a:xfrm>
            <a:off x="8496085" y="8354356"/>
            <a:ext cx="1132303" cy="220974"/>
          </a:xfrm>
          <a:prstGeom prst="rect">
            <a:avLst/>
          </a:prstGeom>
        </p:spPr>
      </p:pic>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4"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pic>
        <p:nvPicPr>
          <p:cNvPr id="6191" name="Resim 29" descr="Geçme, Saadet Düğümü,  Palmet- MAHMUT BEY"/>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09328" y="3191395"/>
            <a:ext cx="5442322" cy="5728760"/>
          </a:xfrm>
          <a:prstGeom prst="rect">
            <a:avLst/>
          </a:prstGeom>
          <a:noFill/>
          <a:extLst>
            <a:ext uri="{909E8E84-426E-40DD-AFC4-6F175D3DCCD1}">
              <a14:hiddenFill xmlns:a14="http://schemas.microsoft.com/office/drawing/2010/main">
                <a:solidFill>
                  <a:srgbClr val="FFFFFF"/>
                </a:solidFill>
              </a14:hiddenFill>
            </a:ext>
          </a:extLst>
        </p:spPr>
      </p:pic>
      <p:pic>
        <p:nvPicPr>
          <p:cNvPr id="6190" name="Resim 30" descr="Rumi,  Saadet Düğümü- MAHMUT BEY"/>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93589" y="3224733"/>
            <a:ext cx="10860522" cy="569224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49"/>
          <p:cNvSpPr>
            <a:spLocks noChangeArrowheads="1"/>
          </p:cNvSpPr>
          <p:nvPr/>
        </p:nvSpPr>
        <p:spPr bwMode="auto">
          <a:xfrm>
            <a:off x="7593589" y="9135598"/>
            <a:ext cx="10860522"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rtl="0" eaLnBrk="0" fontAlgn="base" hangingPunct="0">
              <a:spcBef>
                <a:spcPct val="0"/>
              </a:spcBef>
              <a:spcAft>
                <a:spcPct val="0"/>
              </a:spcAft>
            </a:pPr>
            <a:r>
              <a:rPr lang="tr-TR" sz="1400" dirty="0" smtClean="0">
                <a:solidFill>
                  <a:schemeClr val="bg1">
                    <a:lumMod val="50000"/>
                  </a:schemeClr>
                </a:solidFill>
              </a:rPr>
              <a:t>Fotoğraf  </a:t>
            </a:r>
            <a:r>
              <a:rPr lang="tr-TR" altLang="tr-TR" sz="1400" dirty="0" smtClean="0">
                <a:solidFill>
                  <a:schemeClr val="bg1">
                    <a:lumMod val="50000"/>
                  </a:schemeClr>
                </a:solidFill>
              </a:rPr>
              <a:t>24. </a:t>
            </a:r>
            <a:r>
              <a:rPr lang="tr-TR" altLang="tr-TR" sz="1400" dirty="0">
                <a:solidFill>
                  <a:schemeClr val="bg1">
                    <a:lumMod val="50000"/>
                  </a:schemeClr>
                </a:solidFill>
              </a:rPr>
              <a:t>Mahmut Bey Camii taç kapısında </a:t>
            </a:r>
            <a:r>
              <a:rPr lang="tr-TR" altLang="tr-TR" sz="1400" dirty="0" smtClean="0">
                <a:solidFill>
                  <a:schemeClr val="bg1">
                    <a:lumMod val="50000"/>
                  </a:schemeClr>
                </a:solidFill>
              </a:rPr>
              <a:t>kalem işi </a:t>
            </a:r>
            <a:r>
              <a:rPr lang="tr-TR" altLang="tr-TR" sz="1400" dirty="0" smtClean="0">
                <a:solidFill>
                  <a:schemeClr val="bg1">
                    <a:lumMod val="50000"/>
                  </a:schemeClr>
                </a:solidFill>
              </a:rPr>
              <a:t>tekniğiyle </a:t>
            </a:r>
            <a:r>
              <a:rPr lang="tr-TR" altLang="tr-TR" sz="1400" dirty="0">
                <a:solidFill>
                  <a:schemeClr val="bg1">
                    <a:lumMod val="50000"/>
                  </a:schemeClr>
                </a:solidFill>
              </a:rPr>
              <a:t>oluşturulmuş saadet </a:t>
            </a:r>
            <a:r>
              <a:rPr lang="tr-TR" altLang="tr-TR" sz="1400" dirty="0" smtClean="0">
                <a:solidFill>
                  <a:schemeClr val="bg1">
                    <a:lumMod val="50000"/>
                  </a:schemeClr>
                </a:solidFill>
              </a:rPr>
              <a:t>düğümü motifi</a:t>
            </a:r>
            <a:endParaRPr lang="tr-TR" altLang="tr-TR" sz="1400" dirty="0">
              <a:solidFill>
                <a:schemeClr val="bg1">
                  <a:lumMod val="50000"/>
                </a:schemeClr>
              </a:solidFill>
            </a:endParaRPr>
          </a:p>
          <a:p>
            <a:pPr algn="ctr" rtl="0" eaLnBrk="0" fontAlgn="base" hangingPunct="0">
              <a:spcBef>
                <a:spcPct val="0"/>
              </a:spcBef>
              <a:spcAft>
                <a:spcPct val="0"/>
              </a:spcAft>
            </a:pPr>
            <a:endParaRPr lang="tr-TR" altLang="tr-TR" sz="1400" dirty="0">
              <a:solidFill>
                <a:schemeClr val="bg1">
                  <a:lumMod val="50000"/>
                </a:schemeClr>
              </a:solidFill>
            </a:endParaRPr>
          </a:p>
        </p:txBody>
      </p:sp>
      <p:sp>
        <p:nvSpPr>
          <p:cNvPr id="7" name="Rectangle 50"/>
          <p:cNvSpPr>
            <a:spLocks noChangeArrowheads="1"/>
          </p:cNvSpPr>
          <p:nvPr/>
        </p:nvSpPr>
        <p:spPr bwMode="auto">
          <a:xfrm>
            <a:off x="1349189" y="9135598"/>
            <a:ext cx="55626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lang="tr-TR" sz="1400" dirty="0">
                <a:solidFill>
                  <a:schemeClr val="bg1">
                    <a:lumMod val="50000"/>
                  </a:schemeClr>
                </a:solidFill>
              </a:rPr>
              <a:t>Fotoğraf  </a:t>
            </a:r>
            <a:r>
              <a:rPr lang="tr-TR" altLang="tr-TR" sz="1400" dirty="0" smtClean="0">
                <a:solidFill>
                  <a:schemeClr val="bg1">
                    <a:lumMod val="50000"/>
                  </a:schemeClr>
                </a:solidFill>
              </a:rPr>
              <a:t>23. </a:t>
            </a:r>
            <a:r>
              <a:rPr lang="tr-TR" altLang="tr-TR" sz="1400" dirty="0">
                <a:solidFill>
                  <a:schemeClr val="bg1">
                    <a:lumMod val="50000"/>
                  </a:schemeClr>
                </a:solidFill>
              </a:rPr>
              <a:t>Mahmut Bey Camii’nde kalem işi tekniğiyle uygulanmış saadet düğümü motifi</a:t>
            </a:r>
          </a:p>
        </p:txBody>
      </p:sp>
    </p:spTree>
    <p:extLst>
      <p:ext uri="{BB962C8B-B14F-4D97-AF65-F5344CB8AC3E}">
        <p14:creationId xmlns:p14="http://schemas.microsoft.com/office/powerpoint/2010/main" val="36466400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pic>
        <p:nvPicPr>
          <p:cNvPr id="3" name="object 3"/>
          <p:cNvPicPr/>
          <p:nvPr/>
        </p:nvPicPr>
        <p:blipFill>
          <a:blip r:embed="rId3" cstate="print"/>
          <a:stretch>
            <a:fillRect/>
          </a:stretch>
        </p:blipFill>
        <p:spPr>
          <a:xfrm>
            <a:off x="8496085" y="8354356"/>
            <a:ext cx="1132303" cy="220974"/>
          </a:xfrm>
          <a:prstGeom prst="rect">
            <a:avLst/>
          </a:prstGeom>
        </p:spPr>
      </p:pic>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4"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sp>
        <p:nvSpPr>
          <p:cNvPr id="6" name="Rectangle 48"/>
          <p:cNvSpPr>
            <a:spLocks noChangeArrowheads="1"/>
          </p:cNvSpPr>
          <p:nvPr/>
        </p:nvSpPr>
        <p:spPr bwMode="auto">
          <a:xfrm>
            <a:off x="2715280" y="9998184"/>
            <a:ext cx="1398247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rtl="0" eaLnBrk="0" fontAlgn="base" hangingPunct="0">
              <a:spcBef>
                <a:spcPct val="0"/>
              </a:spcBef>
              <a:spcAft>
                <a:spcPct val="0"/>
              </a:spcAft>
            </a:pPr>
            <a:r>
              <a:rPr lang="tr-TR" sz="1400" dirty="0" smtClean="0">
                <a:solidFill>
                  <a:schemeClr val="bg1">
                    <a:lumMod val="50000"/>
                  </a:schemeClr>
                </a:solidFill>
              </a:rPr>
              <a:t>Fotoğraf  </a:t>
            </a:r>
            <a:r>
              <a:rPr lang="tr-TR" altLang="tr-TR" sz="1400" dirty="0" smtClean="0">
                <a:solidFill>
                  <a:schemeClr val="bg1">
                    <a:lumMod val="50000"/>
                  </a:schemeClr>
                </a:solidFill>
              </a:rPr>
              <a:t>25. Honsalar Camii tavan göbeğinde ahşap üzerine kalem işi tekniğiyle uygulanmış kazayağı motifi </a:t>
            </a:r>
            <a:endParaRPr lang="tr-TR" altLang="tr-TR" sz="1400" dirty="0">
              <a:solidFill>
                <a:schemeClr val="bg1">
                  <a:lumMod val="50000"/>
                </a:schemeClr>
              </a:solidFill>
            </a:endParaRPr>
          </a:p>
        </p:txBody>
      </p:sp>
      <p:pic>
        <p:nvPicPr>
          <p:cNvPr id="7" name="Resim 6"/>
          <p:cNvPicPr>
            <a:picLocks noChangeAspect="1"/>
          </p:cNvPicPr>
          <p:nvPr/>
        </p:nvPicPr>
        <p:blipFill>
          <a:blip r:embed="rId6"/>
          <a:stretch>
            <a:fillRect/>
          </a:stretch>
        </p:blipFill>
        <p:spPr>
          <a:xfrm>
            <a:off x="2715281" y="1952549"/>
            <a:ext cx="13952308" cy="7797054"/>
          </a:xfrm>
          <a:prstGeom prst="rect">
            <a:avLst/>
          </a:prstGeom>
        </p:spPr>
      </p:pic>
    </p:spTree>
    <p:extLst>
      <p:ext uri="{BB962C8B-B14F-4D97-AF65-F5344CB8AC3E}">
        <p14:creationId xmlns:p14="http://schemas.microsoft.com/office/powerpoint/2010/main" val="3991133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pic>
        <p:nvPicPr>
          <p:cNvPr id="3" name="object 3"/>
          <p:cNvPicPr/>
          <p:nvPr/>
        </p:nvPicPr>
        <p:blipFill>
          <a:blip r:embed="rId3" cstate="print"/>
          <a:stretch>
            <a:fillRect/>
          </a:stretch>
        </p:blipFill>
        <p:spPr>
          <a:xfrm>
            <a:off x="8496085" y="8354356"/>
            <a:ext cx="1132303" cy="220974"/>
          </a:xfrm>
          <a:prstGeom prst="rect">
            <a:avLst/>
          </a:prstGeom>
        </p:spPr>
      </p:pic>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4"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pic>
        <p:nvPicPr>
          <p:cNvPr id="10286" name="Resim 33" descr="Selçuklu yıldızı, Gül, Lale, Karanfil, Penç, Gonca, Halkar- MUSA FAKİH (1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03650" y="2353464"/>
            <a:ext cx="11036901" cy="734909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48"/>
          <p:cNvSpPr>
            <a:spLocks noChangeArrowheads="1"/>
          </p:cNvSpPr>
          <p:nvPr/>
        </p:nvSpPr>
        <p:spPr bwMode="auto">
          <a:xfrm>
            <a:off x="3787775" y="10112277"/>
            <a:ext cx="1103690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rtl="0" eaLnBrk="0" fontAlgn="base" hangingPunct="0">
              <a:spcBef>
                <a:spcPct val="0"/>
              </a:spcBef>
              <a:spcAft>
                <a:spcPct val="0"/>
              </a:spcAft>
            </a:pPr>
            <a:r>
              <a:rPr lang="tr-TR" sz="1400" dirty="0" smtClean="0">
                <a:solidFill>
                  <a:schemeClr val="bg1">
                    <a:lumMod val="50000"/>
                  </a:schemeClr>
                </a:solidFill>
              </a:rPr>
              <a:t>Fotoğraf  </a:t>
            </a:r>
            <a:r>
              <a:rPr lang="tr-TR" altLang="tr-TR" sz="1400" dirty="0" smtClean="0">
                <a:solidFill>
                  <a:schemeClr val="bg1">
                    <a:lumMod val="50000"/>
                  </a:schemeClr>
                </a:solidFill>
              </a:rPr>
              <a:t>26. </a:t>
            </a:r>
            <a:r>
              <a:rPr lang="tr-TR" altLang="tr-TR" sz="1400" dirty="0">
                <a:solidFill>
                  <a:schemeClr val="bg1">
                    <a:lumMod val="50000"/>
                  </a:schemeClr>
                </a:solidFill>
              </a:rPr>
              <a:t>Musa Fakih Camii minberinde yer alan </a:t>
            </a:r>
            <a:r>
              <a:rPr lang="tr-TR" altLang="tr-TR" sz="1400" dirty="0" err="1">
                <a:solidFill>
                  <a:schemeClr val="bg1">
                    <a:lumMod val="50000"/>
                  </a:schemeClr>
                </a:solidFill>
              </a:rPr>
              <a:t>çıtakârî</a:t>
            </a:r>
            <a:r>
              <a:rPr lang="tr-TR" altLang="tr-TR" sz="1400" dirty="0">
                <a:solidFill>
                  <a:schemeClr val="bg1">
                    <a:lumMod val="50000"/>
                  </a:schemeClr>
                </a:solidFill>
              </a:rPr>
              <a:t> tekniğiyle oluşturulmuş geometrik motifler ve kalem işi bitkisel motifler </a:t>
            </a:r>
          </a:p>
        </p:txBody>
      </p:sp>
    </p:spTree>
    <p:extLst>
      <p:ext uri="{BB962C8B-B14F-4D97-AF65-F5344CB8AC3E}">
        <p14:creationId xmlns:p14="http://schemas.microsoft.com/office/powerpoint/2010/main" val="82500206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pic>
        <p:nvPicPr>
          <p:cNvPr id="3" name="object 3"/>
          <p:cNvPicPr/>
          <p:nvPr/>
        </p:nvPicPr>
        <p:blipFill>
          <a:blip r:embed="rId3" cstate="print"/>
          <a:stretch>
            <a:fillRect/>
          </a:stretch>
        </p:blipFill>
        <p:spPr>
          <a:xfrm>
            <a:off x="8496085" y="8354356"/>
            <a:ext cx="1132303" cy="220974"/>
          </a:xfrm>
          <a:prstGeom prst="rect">
            <a:avLst/>
          </a:prstGeom>
        </p:spPr>
      </p:pic>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4"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graphicFrame>
        <p:nvGraphicFramePr>
          <p:cNvPr id="7" name="Tablo 6"/>
          <p:cNvGraphicFramePr>
            <a:graphicFrameLocks noGrp="1"/>
          </p:cNvGraphicFramePr>
          <p:nvPr>
            <p:extLst>
              <p:ext uri="{D42A27DB-BD31-4B8C-83A1-F6EECF244321}">
                <p14:modId xmlns:p14="http://schemas.microsoft.com/office/powerpoint/2010/main" val="1004631512"/>
              </p:ext>
            </p:extLst>
          </p:nvPr>
        </p:nvGraphicFramePr>
        <p:xfrm>
          <a:off x="713136" y="3140075"/>
          <a:ext cx="18440401" cy="6583680"/>
        </p:xfrm>
        <a:graphic>
          <a:graphicData uri="http://schemas.openxmlformats.org/drawingml/2006/table">
            <a:tbl>
              <a:tblPr firstRow="1" bandRow="1">
                <a:tableStyleId>{5C22544A-7EE6-4342-B048-85BDC9FD1C3A}</a:tableStyleId>
              </a:tblPr>
              <a:tblGrid>
                <a:gridCol w="685800">
                  <a:extLst>
                    <a:ext uri="{9D8B030D-6E8A-4147-A177-3AD203B41FA5}">
                      <a16:colId xmlns:a16="http://schemas.microsoft.com/office/drawing/2014/main" val="2281900485"/>
                    </a:ext>
                  </a:extLst>
                </a:gridCol>
                <a:gridCol w="3429000">
                  <a:extLst>
                    <a:ext uri="{9D8B030D-6E8A-4147-A177-3AD203B41FA5}">
                      <a16:colId xmlns:a16="http://schemas.microsoft.com/office/drawing/2014/main" val="1812396743"/>
                    </a:ext>
                  </a:extLst>
                </a:gridCol>
                <a:gridCol w="5791200">
                  <a:extLst>
                    <a:ext uri="{9D8B030D-6E8A-4147-A177-3AD203B41FA5}">
                      <a16:colId xmlns:a16="http://schemas.microsoft.com/office/drawing/2014/main" val="2029001995"/>
                    </a:ext>
                  </a:extLst>
                </a:gridCol>
                <a:gridCol w="8534401">
                  <a:extLst>
                    <a:ext uri="{9D8B030D-6E8A-4147-A177-3AD203B41FA5}">
                      <a16:colId xmlns:a16="http://schemas.microsoft.com/office/drawing/2014/main" val="2478800646"/>
                    </a:ext>
                  </a:extLst>
                </a:gridCol>
              </a:tblGrid>
              <a:tr h="180000">
                <a:tc gridSpan="2">
                  <a:txBody>
                    <a:bodyPr/>
                    <a:lstStyle/>
                    <a:p>
                      <a:pPr algn="ctr">
                        <a:lnSpc>
                          <a:spcPct val="150000"/>
                        </a:lnSpc>
                        <a:spcBef>
                          <a:spcPts val="600"/>
                        </a:spcBef>
                        <a:spcAft>
                          <a:spcPts val="0"/>
                        </a:spcAft>
                      </a:pPr>
                      <a:r>
                        <a:rPr lang="tr-TR" sz="1800" b="1" dirty="0" smtClean="0">
                          <a:solidFill>
                            <a:schemeClr val="tx1"/>
                          </a:solidFill>
                          <a:effectLst/>
                          <a:latin typeface="+mn-lt"/>
                          <a:ea typeface="Calibri" panose="020F0502020204030204" pitchFamily="34" charset="0"/>
                          <a:cs typeface="Arial" panose="020B0604020202020204" pitchFamily="34" charset="0"/>
                        </a:rPr>
                        <a:t>              Motif </a:t>
                      </a:r>
                      <a:r>
                        <a:rPr lang="tr-TR" sz="1800" b="1" dirty="0">
                          <a:solidFill>
                            <a:schemeClr val="tx1"/>
                          </a:solidFill>
                          <a:effectLst/>
                          <a:latin typeface="+mn-lt"/>
                          <a:ea typeface="Calibri" panose="020F0502020204030204" pitchFamily="34" charset="0"/>
                          <a:cs typeface="Arial" panose="020B0604020202020204" pitchFamily="34" charset="0"/>
                        </a:rPr>
                        <a:t>İsmi</a:t>
                      </a:r>
                    </a:p>
                  </a:txBody>
                  <a:tcPr marL="68580" marR="68580" marT="0" marB="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tr-TR"/>
                    </a:p>
                  </a:txBody>
                  <a:tcPr/>
                </a:tc>
                <a:tc>
                  <a:txBody>
                    <a:bodyPr/>
                    <a:lstStyle/>
                    <a:p>
                      <a:pPr algn="ctr">
                        <a:lnSpc>
                          <a:spcPct val="150000"/>
                        </a:lnSpc>
                        <a:spcBef>
                          <a:spcPts val="600"/>
                        </a:spcBef>
                        <a:spcAft>
                          <a:spcPts val="0"/>
                        </a:spcAft>
                      </a:pPr>
                      <a:r>
                        <a:rPr lang="tr-TR" sz="1800" b="1" dirty="0">
                          <a:solidFill>
                            <a:schemeClr val="tx1"/>
                          </a:solidFill>
                          <a:effectLst/>
                          <a:latin typeface="+mn-lt"/>
                          <a:ea typeface="Calibri" panose="020F0502020204030204" pitchFamily="34" charset="0"/>
                          <a:cs typeface="Arial" panose="020B0604020202020204" pitchFamily="34" charset="0"/>
                        </a:rPr>
                        <a:t>Yapım Tekniği</a:t>
                      </a:r>
                    </a:p>
                  </a:txBody>
                  <a:tcPr marL="68580" marR="68580" marT="0" marB="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50000"/>
                        </a:lnSpc>
                        <a:spcBef>
                          <a:spcPts val="600"/>
                        </a:spcBef>
                        <a:spcAft>
                          <a:spcPts val="0"/>
                        </a:spcAft>
                      </a:pPr>
                      <a:r>
                        <a:rPr lang="tr-TR" sz="1800" b="1" dirty="0">
                          <a:solidFill>
                            <a:schemeClr val="tx1"/>
                          </a:solidFill>
                          <a:effectLst/>
                          <a:latin typeface="+mn-lt"/>
                          <a:ea typeface="Calibri" panose="020F0502020204030204" pitchFamily="34" charset="0"/>
                          <a:cs typeface="Arial" panose="020B0604020202020204" pitchFamily="34" charset="0"/>
                        </a:rPr>
                        <a:t>Görüldüğü Başlıca Mekânlar/ Yapılar</a:t>
                      </a:r>
                    </a:p>
                  </a:txBody>
                  <a:tcPr marL="68580" marR="68580" marT="0" marB="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04569223"/>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50000"/>
                        </a:lnSpc>
                        <a:spcBef>
                          <a:spcPts val="600"/>
                        </a:spcBef>
                        <a:spcAft>
                          <a:spcPts val="0"/>
                        </a:spcAft>
                      </a:pPr>
                      <a:r>
                        <a:rPr lang="tr-TR" sz="1800" dirty="0" smtClean="0">
                          <a:effectLst/>
                          <a:latin typeface="+mn-lt"/>
                          <a:ea typeface="Calibri" panose="020F0502020204030204" pitchFamily="34" charset="0"/>
                          <a:cs typeface="Arial" panose="020B0604020202020204" pitchFamily="34" charset="0"/>
                        </a:rPr>
                        <a:t>Palmet</a:t>
                      </a:r>
                      <a:endParaRPr lang="tr-TR" sz="1800" dirty="0">
                        <a:effectLst/>
                        <a:latin typeface="+mn-lt"/>
                        <a:ea typeface="Calibri" panose="020F0502020204030204" pitchFamily="34" charset="0"/>
                        <a:cs typeface="Arial" panose="020B0604020202020204" pitchFamily="34" charset="0"/>
                      </a:endParaRP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lnSpc>
                          <a:spcPct val="150000"/>
                        </a:lnSpc>
                        <a:spcBef>
                          <a:spcPts val="600"/>
                        </a:spcBef>
                        <a:spcAft>
                          <a:spcPts val="0"/>
                        </a:spcAft>
                      </a:pPr>
                      <a:r>
                        <a:rPr lang="tr-TR" sz="1800" dirty="0">
                          <a:effectLst/>
                          <a:latin typeface="+mn-lt"/>
                          <a:ea typeface="Times New Roman" panose="02020603050405020304" pitchFamily="18" charset="0"/>
                          <a:cs typeface="Arial" panose="020B0604020202020204" pitchFamily="34" charset="0"/>
                        </a:rPr>
                        <a:t>Ahşap üzeri kalem </a:t>
                      </a:r>
                      <a:r>
                        <a:rPr lang="tr-TR" sz="1800" dirty="0" smtClean="0">
                          <a:effectLst/>
                          <a:latin typeface="+mn-lt"/>
                          <a:ea typeface="Times New Roman" panose="02020603050405020304" pitchFamily="18" charset="0"/>
                          <a:cs typeface="Arial" panose="020B0604020202020204" pitchFamily="34" charset="0"/>
                        </a:rPr>
                        <a:t>işi,</a:t>
                      </a:r>
                      <a:r>
                        <a:rPr lang="tr-TR" sz="1800" dirty="0" smtClean="0">
                          <a:effectLst/>
                          <a:latin typeface="+mn-lt"/>
                          <a:ea typeface="Calibri" panose="020F0502020204030204" pitchFamily="34" charset="0"/>
                          <a:cs typeface="Arial" panose="020B0604020202020204" pitchFamily="34" charset="0"/>
                        </a:rPr>
                        <a:t> </a:t>
                      </a:r>
                      <a:r>
                        <a:rPr lang="tr-TR" sz="1800" dirty="0">
                          <a:effectLst/>
                          <a:latin typeface="+mn-lt"/>
                          <a:ea typeface="Times New Roman" panose="02020603050405020304" pitchFamily="18" charset="0"/>
                          <a:cs typeface="Arial" panose="020B0604020202020204" pitchFamily="34" charset="0"/>
                        </a:rPr>
                        <a:t>Ajur</a:t>
                      </a:r>
                      <a:r>
                        <a:rPr lang="tr-TR" sz="1800" dirty="0">
                          <a:effectLst/>
                          <a:latin typeface="+mn-lt"/>
                          <a:ea typeface="Calibri" panose="020F0502020204030204" pitchFamily="34" charset="0"/>
                          <a:cs typeface="Arial" panose="020B0604020202020204" pitchFamily="34" charset="0"/>
                        </a:rPr>
                        <a:t> ve o</a:t>
                      </a:r>
                      <a:r>
                        <a:rPr lang="tr-TR" sz="1800" dirty="0">
                          <a:effectLst/>
                          <a:latin typeface="+mn-lt"/>
                          <a:ea typeface="Times New Roman" panose="02020603050405020304" pitchFamily="18" charset="0"/>
                          <a:cs typeface="Arial" panose="020B0604020202020204" pitchFamily="34" charset="0"/>
                        </a:rPr>
                        <a:t>yma</a:t>
                      </a:r>
                      <a:endParaRPr lang="tr-TR" sz="1800" dirty="0">
                        <a:effectLst/>
                        <a:latin typeface="+mn-lt"/>
                        <a:ea typeface="Calibri" panose="020F0502020204030204" pitchFamily="34"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lnSpc>
                          <a:spcPct val="150000"/>
                        </a:lnSpc>
                        <a:spcBef>
                          <a:spcPts val="600"/>
                        </a:spcBef>
                        <a:spcAft>
                          <a:spcPts val="0"/>
                        </a:spcAft>
                      </a:pPr>
                      <a:r>
                        <a:rPr lang="tr-TR" sz="1800" dirty="0">
                          <a:effectLst/>
                          <a:latin typeface="+mn-lt"/>
                          <a:ea typeface="Times New Roman" panose="02020603050405020304" pitchFamily="18" charset="0"/>
                          <a:cs typeface="Arial" panose="020B0604020202020204" pitchFamily="34" charset="0"/>
                        </a:rPr>
                        <a:t>Yılanlı Cami, </a:t>
                      </a:r>
                      <a:r>
                        <a:rPr lang="tr-TR" sz="1800" dirty="0" err="1">
                          <a:effectLst/>
                          <a:latin typeface="+mn-lt"/>
                          <a:ea typeface="Times New Roman" panose="02020603050405020304" pitchFamily="18" charset="0"/>
                          <a:cs typeface="Arial" panose="020B0604020202020204" pitchFamily="34" charset="0"/>
                        </a:rPr>
                        <a:t>İbn</a:t>
                      </a:r>
                      <a:r>
                        <a:rPr lang="tr-TR" sz="1800" dirty="0">
                          <a:effectLst/>
                          <a:latin typeface="+mn-lt"/>
                          <a:ea typeface="Times New Roman" panose="02020603050405020304" pitchFamily="18" charset="0"/>
                          <a:cs typeface="Arial" panose="020B0604020202020204" pitchFamily="34" charset="0"/>
                        </a:rPr>
                        <a:t>-i </a:t>
                      </a:r>
                      <a:r>
                        <a:rPr lang="tr-TR" sz="1800" dirty="0" err="1">
                          <a:effectLst/>
                          <a:latin typeface="+mn-lt"/>
                          <a:ea typeface="Times New Roman" panose="02020603050405020304" pitchFamily="18" charset="0"/>
                          <a:cs typeface="Arial" panose="020B0604020202020204" pitchFamily="34" charset="0"/>
                        </a:rPr>
                        <a:t>Neccar</a:t>
                      </a:r>
                      <a:r>
                        <a:rPr lang="tr-TR" sz="1800" dirty="0">
                          <a:effectLst/>
                          <a:latin typeface="+mn-lt"/>
                          <a:ea typeface="Times New Roman" panose="02020603050405020304" pitchFamily="18" charset="0"/>
                          <a:cs typeface="Arial" panose="020B0604020202020204" pitchFamily="34" charset="0"/>
                        </a:rPr>
                        <a:t> Cami, Mahmut Bey Cami, Honsalar Cami, Musa Fakih Cami</a:t>
                      </a:r>
                      <a:endParaRPr lang="tr-TR" sz="1800" dirty="0">
                        <a:effectLst/>
                        <a:latin typeface="+mn-lt"/>
                        <a:ea typeface="Calibri" panose="020F0502020204030204" pitchFamily="34"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68628807"/>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50000"/>
                        </a:lnSpc>
                        <a:spcBef>
                          <a:spcPts val="600"/>
                        </a:spcBef>
                        <a:spcAft>
                          <a:spcPts val="0"/>
                        </a:spcAft>
                      </a:pPr>
                      <a:r>
                        <a:rPr lang="tr-TR" sz="1800" dirty="0">
                          <a:effectLst/>
                          <a:latin typeface="+mn-lt"/>
                          <a:ea typeface="Calibri" panose="020F0502020204030204" pitchFamily="34" charset="0"/>
                          <a:cs typeface="Arial" panose="020B0604020202020204" pitchFamily="34" charset="0"/>
                        </a:rPr>
                        <a:t>Rumi</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lnSpc>
                          <a:spcPct val="150000"/>
                        </a:lnSpc>
                        <a:spcBef>
                          <a:spcPts val="600"/>
                        </a:spcBef>
                        <a:spcAft>
                          <a:spcPts val="0"/>
                        </a:spcAft>
                      </a:pPr>
                      <a:r>
                        <a:rPr lang="tr-TR" sz="1800" dirty="0">
                          <a:effectLst/>
                          <a:latin typeface="+mn-lt"/>
                          <a:ea typeface="Times New Roman" panose="02020603050405020304" pitchFamily="18" charset="0"/>
                          <a:cs typeface="Arial" panose="020B0604020202020204" pitchFamily="34" charset="0"/>
                        </a:rPr>
                        <a:t>Ahşap üzeri kalem </a:t>
                      </a:r>
                      <a:r>
                        <a:rPr lang="tr-TR" sz="1800" dirty="0" smtClean="0">
                          <a:effectLst/>
                          <a:latin typeface="+mn-lt"/>
                          <a:ea typeface="Times New Roman" panose="02020603050405020304" pitchFamily="18" charset="0"/>
                          <a:cs typeface="Arial" panose="020B0604020202020204" pitchFamily="34" charset="0"/>
                        </a:rPr>
                        <a:t>işi, </a:t>
                      </a:r>
                      <a:r>
                        <a:rPr lang="tr-TR" sz="1800" dirty="0">
                          <a:effectLst/>
                          <a:latin typeface="+mn-lt"/>
                          <a:ea typeface="Times New Roman" panose="02020603050405020304" pitchFamily="18" charset="0"/>
                          <a:cs typeface="Arial" panose="020B0604020202020204" pitchFamily="34" charset="0"/>
                        </a:rPr>
                        <a:t>Ajur ve oyma</a:t>
                      </a:r>
                      <a:endParaRPr lang="tr-TR" sz="1800" dirty="0">
                        <a:effectLst/>
                        <a:latin typeface="+mn-lt"/>
                        <a:ea typeface="Calibri" panose="020F0502020204030204" pitchFamily="34"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lnSpc>
                          <a:spcPct val="150000"/>
                        </a:lnSpc>
                        <a:spcBef>
                          <a:spcPts val="600"/>
                        </a:spcBef>
                        <a:spcAft>
                          <a:spcPts val="0"/>
                        </a:spcAft>
                      </a:pPr>
                      <a:r>
                        <a:rPr lang="tr-TR" sz="1800" dirty="0" err="1">
                          <a:effectLst/>
                          <a:latin typeface="+mn-lt"/>
                          <a:ea typeface="Times New Roman" panose="02020603050405020304" pitchFamily="18" charset="0"/>
                          <a:cs typeface="Arial" panose="020B0604020202020204" pitchFamily="34" charset="0"/>
                        </a:rPr>
                        <a:t>İbn</a:t>
                      </a:r>
                      <a:r>
                        <a:rPr lang="tr-TR" sz="1800" dirty="0">
                          <a:effectLst/>
                          <a:latin typeface="+mn-lt"/>
                          <a:ea typeface="Times New Roman" panose="02020603050405020304" pitchFamily="18" charset="0"/>
                          <a:cs typeface="Arial" panose="020B0604020202020204" pitchFamily="34" charset="0"/>
                        </a:rPr>
                        <a:t>-i </a:t>
                      </a:r>
                      <a:r>
                        <a:rPr lang="tr-TR" sz="1800" dirty="0" err="1">
                          <a:effectLst/>
                          <a:latin typeface="+mn-lt"/>
                          <a:ea typeface="Times New Roman" panose="02020603050405020304" pitchFamily="18" charset="0"/>
                          <a:cs typeface="Arial" panose="020B0604020202020204" pitchFamily="34" charset="0"/>
                        </a:rPr>
                        <a:t>Neccar</a:t>
                      </a:r>
                      <a:r>
                        <a:rPr lang="tr-TR" sz="1800" dirty="0">
                          <a:effectLst/>
                          <a:latin typeface="+mn-lt"/>
                          <a:ea typeface="Times New Roman" panose="02020603050405020304" pitchFamily="18" charset="0"/>
                          <a:cs typeface="Arial" panose="020B0604020202020204" pitchFamily="34" charset="0"/>
                        </a:rPr>
                        <a:t> Cami, Mahmut Bey Cami, Honsalar Cami, Musa Fakih Cami</a:t>
                      </a:r>
                      <a:endParaRPr lang="tr-TR" sz="1800" dirty="0">
                        <a:effectLst/>
                        <a:latin typeface="+mn-lt"/>
                        <a:ea typeface="Calibri" panose="020F0502020204030204" pitchFamily="34"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21017637"/>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50000"/>
                        </a:lnSpc>
                        <a:spcBef>
                          <a:spcPts val="600"/>
                        </a:spcBef>
                        <a:spcAft>
                          <a:spcPts val="0"/>
                        </a:spcAft>
                      </a:pPr>
                      <a:r>
                        <a:rPr lang="tr-TR" sz="1800" dirty="0">
                          <a:effectLst/>
                          <a:latin typeface="+mn-lt"/>
                          <a:ea typeface="Calibri" panose="020F0502020204030204" pitchFamily="34" charset="0"/>
                          <a:cs typeface="Arial" panose="020B0604020202020204" pitchFamily="34" charset="0"/>
                        </a:rPr>
                        <a:t>Penç</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lnSpc>
                          <a:spcPct val="150000"/>
                        </a:lnSpc>
                        <a:spcBef>
                          <a:spcPts val="600"/>
                        </a:spcBef>
                        <a:spcAft>
                          <a:spcPts val="0"/>
                        </a:spcAft>
                      </a:pPr>
                      <a:r>
                        <a:rPr lang="tr-TR" sz="1800" dirty="0">
                          <a:effectLst/>
                          <a:latin typeface="+mn-lt"/>
                          <a:ea typeface="Times New Roman" panose="02020603050405020304" pitchFamily="18" charset="0"/>
                          <a:cs typeface="Arial" panose="020B0604020202020204" pitchFamily="34" charset="0"/>
                        </a:rPr>
                        <a:t>Ahşap üzeri kalem </a:t>
                      </a:r>
                      <a:r>
                        <a:rPr lang="tr-TR" sz="1800" dirty="0" smtClean="0">
                          <a:effectLst/>
                          <a:latin typeface="+mn-lt"/>
                          <a:ea typeface="Times New Roman" panose="02020603050405020304" pitchFamily="18" charset="0"/>
                          <a:cs typeface="Arial" panose="020B0604020202020204" pitchFamily="34" charset="0"/>
                        </a:rPr>
                        <a:t>işi, </a:t>
                      </a:r>
                      <a:r>
                        <a:rPr lang="tr-TR" sz="1800" dirty="0">
                          <a:effectLst/>
                          <a:latin typeface="+mn-lt"/>
                          <a:ea typeface="Times New Roman" panose="02020603050405020304" pitchFamily="18" charset="0"/>
                          <a:cs typeface="Arial" panose="020B0604020202020204" pitchFamily="34" charset="0"/>
                        </a:rPr>
                        <a:t>oyma</a:t>
                      </a:r>
                      <a:endParaRPr lang="tr-TR" sz="1800" dirty="0">
                        <a:effectLst/>
                        <a:latin typeface="+mn-lt"/>
                        <a:ea typeface="Calibri" panose="020F0502020204030204" pitchFamily="34"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lnSpc>
                          <a:spcPct val="150000"/>
                        </a:lnSpc>
                        <a:spcBef>
                          <a:spcPts val="600"/>
                        </a:spcBef>
                        <a:spcAft>
                          <a:spcPts val="0"/>
                        </a:spcAft>
                      </a:pPr>
                      <a:r>
                        <a:rPr lang="tr-TR" sz="1800" dirty="0">
                          <a:effectLst/>
                          <a:latin typeface="+mn-lt"/>
                          <a:ea typeface="Times New Roman" panose="02020603050405020304" pitchFamily="18" charset="0"/>
                          <a:cs typeface="Arial" panose="020B0604020202020204" pitchFamily="34" charset="0"/>
                        </a:rPr>
                        <a:t>Yılanlı Cami, Deveci Sultan Cami, Mahmut Bey Cami, Honsalar Cami, Musa Fakih Cami</a:t>
                      </a:r>
                      <a:endParaRPr lang="tr-TR" sz="1800" dirty="0">
                        <a:effectLst/>
                        <a:latin typeface="+mn-lt"/>
                        <a:ea typeface="Calibri" panose="020F0502020204030204" pitchFamily="34"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35051773"/>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50000"/>
                        </a:lnSpc>
                        <a:spcBef>
                          <a:spcPts val="600"/>
                        </a:spcBef>
                        <a:spcAft>
                          <a:spcPts val="0"/>
                        </a:spcAft>
                      </a:pPr>
                      <a:r>
                        <a:rPr lang="tr-TR" sz="1800" dirty="0" err="1">
                          <a:effectLst/>
                          <a:latin typeface="+mn-lt"/>
                          <a:ea typeface="Calibri" panose="020F0502020204030204" pitchFamily="34" charset="0"/>
                          <a:cs typeface="Arial" panose="020B0604020202020204" pitchFamily="34" charset="0"/>
                        </a:rPr>
                        <a:t>Hatayi</a:t>
                      </a:r>
                      <a:endParaRPr lang="tr-TR" sz="1800" dirty="0">
                        <a:effectLst/>
                        <a:latin typeface="+mn-lt"/>
                        <a:ea typeface="Calibri" panose="020F0502020204030204" pitchFamily="34" charset="0"/>
                        <a:cs typeface="Arial" panose="020B0604020202020204" pitchFamily="34" charset="0"/>
                      </a:endParaRP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lnSpc>
                          <a:spcPct val="150000"/>
                        </a:lnSpc>
                        <a:spcBef>
                          <a:spcPts val="600"/>
                        </a:spcBef>
                        <a:spcAft>
                          <a:spcPts val="0"/>
                        </a:spcAft>
                      </a:pPr>
                      <a:r>
                        <a:rPr lang="tr-TR" sz="1800" dirty="0">
                          <a:effectLst/>
                          <a:latin typeface="+mn-lt"/>
                          <a:ea typeface="Times New Roman" panose="02020603050405020304" pitchFamily="18" charset="0"/>
                          <a:cs typeface="Arial" panose="020B0604020202020204" pitchFamily="34" charset="0"/>
                        </a:rPr>
                        <a:t>Ahşap üzeri kalem </a:t>
                      </a:r>
                      <a:r>
                        <a:rPr lang="tr-TR" sz="1800" dirty="0" smtClean="0">
                          <a:effectLst/>
                          <a:latin typeface="+mn-lt"/>
                          <a:ea typeface="Times New Roman" panose="02020603050405020304" pitchFamily="18" charset="0"/>
                          <a:cs typeface="Arial" panose="020B0604020202020204" pitchFamily="34" charset="0"/>
                        </a:rPr>
                        <a:t>işi</a:t>
                      </a:r>
                      <a:endParaRPr lang="tr-TR" sz="1800" dirty="0">
                        <a:effectLst/>
                        <a:latin typeface="+mn-lt"/>
                        <a:ea typeface="Calibri" panose="020F0502020204030204" pitchFamily="34"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lnSpc>
                          <a:spcPct val="150000"/>
                        </a:lnSpc>
                        <a:spcBef>
                          <a:spcPts val="600"/>
                        </a:spcBef>
                        <a:spcAft>
                          <a:spcPts val="0"/>
                        </a:spcAft>
                      </a:pPr>
                      <a:r>
                        <a:rPr lang="tr-TR" sz="1800" dirty="0">
                          <a:effectLst/>
                          <a:latin typeface="+mn-lt"/>
                          <a:ea typeface="Times New Roman" panose="02020603050405020304" pitchFamily="18" charset="0"/>
                          <a:cs typeface="Arial" panose="020B0604020202020204" pitchFamily="34" charset="0"/>
                        </a:rPr>
                        <a:t>Mahmut Bey Cami,</a:t>
                      </a:r>
                      <a:r>
                        <a:rPr lang="tr-TR" sz="1800" dirty="0">
                          <a:effectLst/>
                          <a:latin typeface="+mn-lt"/>
                          <a:ea typeface="Calibri" panose="020F0502020204030204" pitchFamily="34" charset="0"/>
                          <a:cs typeface="Arial" panose="020B0604020202020204" pitchFamily="34" charset="0"/>
                        </a:rPr>
                        <a:t> </a:t>
                      </a:r>
                      <a:r>
                        <a:rPr lang="tr-TR" sz="1800" dirty="0">
                          <a:effectLst/>
                          <a:latin typeface="+mn-lt"/>
                          <a:ea typeface="Times New Roman" panose="02020603050405020304" pitchFamily="18" charset="0"/>
                          <a:cs typeface="Arial" panose="020B0604020202020204" pitchFamily="34" charset="0"/>
                        </a:rPr>
                        <a:t>Musa Fakih Cami</a:t>
                      </a:r>
                      <a:endParaRPr lang="tr-TR" sz="1800" dirty="0">
                        <a:effectLst/>
                        <a:latin typeface="+mn-lt"/>
                        <a:ea typeface="Calibri" panose="020F0502020204030204" pitchFamily="34"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94993055"/>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50000"/>
                        </a:lnSpc>
                        <a:spcBef>
                          <a:spcPts val="600"/>
                        </a:spcBef>
                        <a:spcAft>
                          <a:spcPts val="0"/>
                        </a:spcAft>
                      </a:pPr>
                      <a:r>
                        <a:rPr lang="tr-TR" sz="1800" dirty="0">
                          <a:effectLst/>
                          <a:latin typeface="+mn-lt"/>
                          <a:ea typeface="Calibri" panose="020F0502020204030204" pitchFamily="34" charset="0"/>
                          <a:cs typeface="Arial" panose="020B0604020202020204" pitchFamily="34" charset="0"/>
                        </a:rPr>
                        <a:t>Gonca</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lnSpc>
                          <a:spcPct val="150000"/>
                        </a:lnSpc>
                        <a:spcBef>
                          <a:spcPts val="600"/>
                        </a:spcBef>
                        <a:spcAft>
                          <a:spcPts val="0"/>
                        </a:spcAft>
                      </a:pPr>
                      <a:r>
                        <a:rPr lang="tr-TR" sz="1800" dirty="0">
                          <a:effectLst/>
                          <a:latin typeface="+mn-lt"/>
                          <a:ea typeface="Times New Roman" panose="02020603050405020304" pitchFamily="18" charset="0"/>
                          <a:cs typeface="Arial" panose="020B0604020202020204" pitchFamily="34" charset="0"/>
                        </a:rPr>
                        <a:t>Ahşap üzeri kalem </a:t>
                      </a:r>
                      <a:r>
                        <a:rPr lang="tr-TR" sz="1800" dirty="0" smtClean="0">
                          <a:effectLst/>
                          <a:latin typeface="+mn-lt"/>
                          <a:ea typeface="Times New Roman" panose="02020603050405020304" pitchFamily="18" charset="0"/>
                          <a:cs typeface="Arial" panose="020B0604020202020204" pitchFamily="34" charset="0"/>
                        </a:rPr>
                        <a:t>işi</a:t>
                      </a:r>
                      <a:endParaRPr lang="tr-TR" sz="1800" dirty="0">
                        <a:effectLst/>
                        <a:latin typeface="+mn-lt"/>
                        <a:ea typeface="Calibri" panose="020F0502020204030204" pitchFamily="34"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lnSpc>
                          <a:spcPct val="150000"/>
                        </a:lnSpc>
                        <a:spcBef>
                          <a:spcPts val="600"/>
                        </a:spcBef>
                        <a:spcAft>
                          <a:spcPts val="0"/>
                        </a:spcAft>
                      </a:pPr>
                      <a:r>
                        <a:rPr lang="tr-TR" sz="1800" dirty="0">
                          <a:effectLst/>
                          <a:latin typeface="+mn-lt"/>
                          <a:ea typeface="Times New Roman" panose="02020603050405020304" pitchFamily="18" charset="0"/>
                          <a:cs typeface="Arial" panose="020B0604020202020204" pitchFamily="34" charset="0"/>
                        </a:rPr>
                        <a:t>Mahmut Bey Cami,</a:t>
                      </a:r>
                      <a:r>
                        <a:rPr lang="tr-TR" sz="1800" dirty="0">
                          <a:effectLst/>
                          <a:latin typeface="+mn-lt"/>
                          <a:ea typeface="Calibri" panose="020F0502020204030204" pitchFamily="34" charset="0"/>
                          <a:cs typeface="Arial" panose="020B0604020202020204" pitchFamily="34" charset="0"/>
                        </a:rPr>
                        <a:t> </a:t>
                      </a:r>
                      <a:r>
                        <a:rPr lang="tr-TR" sz="1800" dirty="0">
                          <a:effectLst/>
                          <a:latin typeface="+mn-lt"/>
                          <a:ea typeface="Times New Roman" panose="02020603050405020304" pitchFamily="18" charset="0"/>
                          <a:cs typeface="Arial" panose="020B0604020202020204" pitchFamily="34" charset="0"/>
                        </a:rPr>
                        <a:t>Musa Fakih Cami</a:t>
                      </a:r>
                      <a:endParaRPr lang="tr-TR" sz="1800" dirty="0">
                        <a:effectLst/>
                        <a:latin typeface="+mn-lt"/>
                        <a:ea typeface="Calibri" panose="020F0502020204030204" pitchFamily="34"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82713320"/>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Lale</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a:t>
                      </a:r>
                      <a:endParaRPr lang="tr-TR" sz="1800" dirty="0">
                        <a:solidFill>
                          <a:schemeClr val="dk1"/>
                        </a:solidFill>
                        <a:effectLst/>
                        <a:latin typeface="+mn-lt"/>
                        <a:ea typeface="Times New Roman" panose="02020603050405020304" pitchFamily="18"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Yılanlı Cami, Mahmut Bey Cami, Musa Fakih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64758129"/>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Karanfil</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a:t>
                      </a:r>
                      <a:endParaRPr lang="tr-TR" sz="1800" dirty="0">
                        <a:solidFill>
                          <a:schemeClr val="dk1"/>
                        </a:solidFill>
                        <a:effectLst/>
                        <a:latin typeface="+mn-lt"/>
                        <a:ea typeface="Times New Roman" panose="02020603050405020304" pitchFamily="18"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Mahmut Bey Cami, Musa Fakih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10302239"/>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Düğüm</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a:t>
                      </a:r>
                      <a:endParaRPr lang="tr-TR" sz="1800" dirty="0">
                        <a:solidFill>
                          <a:schemeClr val="dk1"/>
                        </a:solidFill>
                        <a:effectLst/>
                        <a:latin typeface="+mn-lt"/>
                        <a:ea typeface="Times New Roman" panose="02020603050405020304" pitchFamily="18"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Mahmut Bey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43327670"/>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Saadet düğümü</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 </a:t>
                      </a:r>
                      <a:r>
                        <a:rPr lang="tr-TR" sz="1800" dirty="0">
                          <a:solidFill>
                            <a:schemeClr val="dk1"/>
                          </a:solidFill>
                          <a:effectLst/>
                          <a:latin typeface="+mn-lt"/>
                          <a:ea typeface="Times New Roman" panose="02020603050405020304" pitchFamily="18" charset="0"/>
                          <a:cs typeface="Arial" panose="020B0604020202020204" pitchFamily="34" charset="0"/>
                        </a:rPr>
                        <a:t>oyma</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Mahmut Bey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49328957"/>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Şemse</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Çıtakari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 Atabey Gazi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230895632"/>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Üzüm salkımı</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a:t>
                      </a:r>
                      <a:endParaRPr lang="tr-TR" sz="1800" dirty="0">
                        <a:solidFill>
                          <a:schemeClr val="dk1"/>
                        </a:solidFill>
                        <a:effectLst/>
                        <a:latin typeface="+mn-lt"/>
                        <a:ea typeface="Times New Roman" panose="02020603050405020304" pitchFamily="18"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Atabey Gazi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84895257"/>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Gülbezek</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 </a:t>
                      </a:r>
                      <a:r>
                        <a:rPr lang="tr-TR" sz="1800" dirty="0">
                          <a:solidFill>
                            <a:schemeClr val="dk1"/>
                          </a:solidFill>
                          <a:effectLst/>
                          <a:latin typeface="+mn-lt"/>
                          <a:ea typeface="Times New Roman" panose="02020603050405020304" pitchFamily="18" charset="0"/>
                          <a:cs typeface="Arial" panose="020B0604020202020204" pitchFamily="34" charset="0"/>
                        </a:rPr>
                        <a:t>oyma</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Yılanlı Cami, Mahmut Bey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45135392"/>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Zencerek</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 </a:t>
                      </a:r>
                      <a:r>
                        <a:rPr lang="tr-TR" sz="1800" dirty="0">
                          <a:solidFill>
                            <a:schemeClr val="dk1"/>
                          </a:solidFill>
                          <a:effectLst/>
                          <a:latin typeface="+mn-lt"/>
                          <a:ea typeface="Times New Roman" panose="02020603050405020304" pitchFamily="18" charset="0"/>
                          <a:cs typeface="Arial" panose="020B0604020202020204" pitchFamily="34" charset="0"/>
                        </a:rPr>
                        <a:t>oyma</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Yılanlı Cami, Mahmut Bey Cami, Honsalar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95342645"/>
                  </a:ext>
                </a:extLst>
              </a:tr>
              <a:tr h="180000">
                <a:tc>
                  <a:txBody>
                    <a:bodyPr/>
                    <a:lstStyle/>
                    <a:p>
                      <a:endParaRPr lang="tr-TR" dirty="0"/>
                    </a:p>
                  </a:txBody>
                  <a:tcPr marL="68580" marR="68580" marT="0" marB="0" anchor="ctr">
                    <a:lnL w="12700" cmpd="sng">
                      <a:noFill/>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Kandil</a:t>
                      </a:r>
                    </a:p>
                  </a:txBody>
                  <a:tcPr marL="68580" marR="68580" marT="0" marB="0" anchor="ctr">
                    <a:lnL w="12700" cap="flat" cmpd="sng" algn="ctr">
                      <a:no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Oyma</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Yılanlı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43944343"/>
                  </a:ext>
                </a:extLst>
              </a:tr>
              <a:tr h="152400">
                <a:tc>
                  <a:txBody>
                    <a:bodyPr/>
                    <a:lstStyle/>
                    <a:p>
                      <a:endParaRPr lang="tr-TR" dirty="0"/>
                    </a:p>
                  </a:txBody>
                  <a:tcPr marL="44450" marR="44450" marT="0" marB="0" anchor="ctr">
                    <a:lnL w="12700" cmpd="sng">
                      <a:noFill/>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Mühr-ü Süleyman</a:t>
                      </a:r>
                    </a:p>
                  </a:txBody>
                  <a:tcPr marL="44450" marR="44450" marT="0" marB="0" anchor="ctr">
                    <a:lnL w="12700" cap="flat" cmpd="sng" algn="ctr">
                      <a:no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 </a:t>
                      </a:r>
                      <a:r>
                        <a:rPr lang="tr-TR" sz="1800" dirty="0">
                          <a:solidFill>
                            <a:schemeClr val="dk1"/>
                          </a:solidFill>
                          <a:effectLst/>
                          <a:latin typeface="+mn-lt"/>
                          <a:ea typeface="Times New Roman" panose="02020603050405020304" pitchFamily="18" charset="0"/>
                          <a:cs typeface="Arial" panose="020B0604020202020204" pitchFamily="34" charset="0"/>
                        </a:rPr>
                        <a:t>oyma, çıtakari</a:t>
                      </a:r>
                    </a:p>
                  </a:txBody>
                  <a:tcPr marL="44450" marR="4445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Yılanlı Cami, Mahmut Bey Cami, Musa Fakih Cami</a:t>
                      </a:r>
                    </a:p>
                  </a:txBody>
                  <a:tcPr marL="44450" marR="4445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66487246"/>
                  </a:ext>
                </a:extLst>
              </a:tr>
            </a:tbl>
          </a:graphicData>
        </a:graphic>
      </p:graphicFrame>
      <p:sp>
        <p:nvSpPr>
          <p:cNvPr id="12" name="Dikdörtgen 11"/>
          <p:cNvSpPr/>
          <p:nvPr/>
        </p:nvSpPr>
        <p:spPr>
          <a:xfrm>
            <a:off x="755650" y="1937869"/>
            <a:ext cx="18364200" cy="769441"/>
          </a:xfrm>
          <a:prstGeom prst="rect">
            <a:avLst/>
          </a:prstGeom>
        </p:spPr>
        <p:txBody>
          <a:bodyPr wrap="square">
            <a:spAutoFit/>
          </a:bodyPr>
          <a:lstStyle/>
          <a:p>
            <a:r>
              <a:rPr lang="tr-TR" sz="2200" dirty="0">
                <a:latin typeface="+mn-lt"/>
                <a:ea typeface="Calibri" panose="020F0502020204030204" pitchFamily="34" charset="0"/>
                <a:cs typeface="Arial" panose="020B0604020202020204" pitchFamily="34" charset="0"/>
              </a:rPr>
              <a:t>Yapılan incelemeler sonucunda, Kastamonu’daki Selçuklu ve Beylikler Dönemi camilerinde yer alan ahşap süslemelerde belirli motiflerin ortak olarak kullanıldığı tespit edilmiştir. Bu ortak motifler aşağıdaki tabloda gösterilmiştir.</a:t>
            </a:r>
          </a:p>
        </p:txBody>
      </p:sp>
    </p:spTree>
    <p:extLst>
      <p:ext uri="{BB962C8B-B14F-4D97-AF65-F5344CB8AC3E}">
        <p14:creationId xmlns:p14="http://schemas.microsoft.com/office/powerpoint/2010/main" val="25071063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pic>
        <p:nvPicPr>
          <p:cNvPr id="3" name="object 3"/>
          <p:cNvPicPr/>
          <p:nvPr/>
        </p:nvPicPr>
        <p:blipFill>
          <a:blip r:embed="rId3" cstate="print"/>
          <a:stretch>
            <a:fillRect/>
          </a:stretch>
        </p:blipFill>
        <p:spPr>
          <a:xfrm>
            <a:off x="8496085" y="8354356"/>
            <a:ext cx="1132303" cy="220974"/>
          </a:xfrm>
          <a:prstGeom prst="rect">
            <a:avLst/>
          </a:prstGeom>
        </p:spPr>
      </p:pic>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4"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graphicFrame>
        <p:nvGraphicFramePr>
          <p:cNvPr id="7" name="Tablo 6"/>
          <p:cNvGraphicFramePr>
            <a:graphicFrameLocks noGrp="1"/>
          </p:cNvGraphicFramePr>
          <p:nvPr>
            <p:extLst>
              <p:ext uri="{D42A27DB-BD31-4B8C-83A1-F6EECF244321}">
                <p14:modId xmlns:p14="http://schemas.microsoft.com/office/powerpoint/2010/main" val="3793746454"/>
              </p:ext>
            </p:extLst>
          </p:nvPr>
        </p:nvGraphicFramePr>
        <p:xfrm>
          <a:off x="755650" y="2987675"/>
          <a:ext cx="18440401" cy="6172200"/>
        </p:xfrm>
        <a:graphic>
          <a:graphicData uri="http://schemas.openxmlformats.org/drawingml/2006/table">
            <a:tbl>
              <a:tblPr firstRow="1" bandRow="1">
                <a:tableStyleId>{5C22544A-7EE6-4342-B048-85BDC9FD1C3A}</a:tableStyleId>
              </a:tblPr>
              <a:tblGrid>
                <a:gridCol w="685800">
                  <a:extLst>
                    <a:ext uri="{9D8B030D-6E8A-4147-A177-3AD203B41FA5}">
                      <a16:colId xmlns:a16="http://schemas.microsoft.com/office/drawing/2014/main" val="2281900485"/>
                    </a:ext>
                  </a:extLst>
                </a:gridCol>
                <a:gridCol w="3429000">
                  <a:extLst>
                    <a:ext uri="{9D8B030D-6E8A-4147-A177-3AD203B41FA5}">
                      <a16:colId xmlns:a16="http://schemas.microsoft.com/office/drawing/2014/main" val="1812396743"/>
                    </a:ext>
                  </a:extLst>
                </a:gridCol>
                <a:gridCol w="5791200">
                  <a:extLst>
                    <a:ext uri="{9D8B030D-6E8A-4147-A177-3AD203B41FA5}">
                      <a16:colId xmlns:a16="http://schemas.microsoft.com/office/drawing/2014/main" val="2029001995"/>
                    </a:ext>
                  </a:extLst>
                </a:gridCol>
                <a:gridCol w="8534401">
                  <a:extLst>
                    <a:ext uri="{9D8B030D-6E8A-4147-A177-3AD203B41FA5}">
                      <a16:colId xmlns:a16="http://schemas.microsoft.com/office/drawing/2014/main" val="2478800646"/>
                    </a:ext>
                  </a:extLst>
                </a:gridCol>
              </a:tblGrid>
              <a:tr h="180000">
                <a:tc gridSpan="2">
                  <a:txBody>
                    <a:bodyPr/>
                    <a:lstStyle/>
                    <a:p>
                      <a:pPr algn="ctr">
                        <a:lnSpc>
                          <a:spcPct val="150000"/>
                        </a:lnSpc>
                        <a:spcBef>
                          <a:spcPts val="600"/>
                        </a:spcBef>
                        <a:spcAft>
                          <a:spcPts val="0"/>
                        </a:spcAft>
                      </a:pPr>
                      <a:r>
                        <a:rPr lang="tr-TR" sz="1800" b="1" dirty="0" smtClean="0">
                          <a:solidFill>
                            <a:schemeClr val="tx1"/>
                          </a:solidFill>
                          <a:effectLst/>
                          <a:latin typeface="+mn-lt"/>
                          <a:ea typeface="Calibri" panose="020F0502020204030204" pitchFamily="34" charset="0"/>
                          <a:cs typeface="Arial" panose="020B0604020202020204" pitchFamily="34" charset="0"/>
                        </a:rPr>
                        <a:t>              Motif </a:t>
                      </a:r>
                      <a:r>
                        <a:rPr lang="tr-TR" sz="1800" b="1" dirty="0">
                          <a:solidFill>
                            <a:schemeClr val="tx1"/>
                          </a:solidFill>
                          <a:effectLst/>
                          <a:latin typeface="+mn-lt"/>
                          <a:ea typeface="Calibri" panose="020F0502020204030204" pitchFamily="34" charset="0"/>
                          <a:cs typeface="Arial" panose="020B0604020202020204" pitchFamily="34" charset="0"/>
                        </a:rPr>
                        <a:t>İsmi</a:t>
                      </a:r>
                    </a:p>
                  </a:txBody>
                  <a:tcPr marL="68580" marR="68580" marT="0" marB="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tr-TR"/>
                    </a:p>
                  </a:txBody>
                  <a:tcPr/>
                </a:tc>
                <a:tc>
                  <a:txBody>
                    <a:bodyPr/>
                    <a:lstStyle/>
                    <a:p>
                      <a:pPr algn="ctr">
                        <a:lnSpc>
                          <a:spcPct val="150000"/>
                        </a:lnSpc>
                        <a:spcBef>
                          <a:spcPts val="600"/>
                        </a:spcBef>
                        <a:spcAft>
                          <a:spcPts val="0"/>
                        </a:spcAft>
                      </a:pPr>
                      <a:r>
                        <a:rPr lang="tr-TR" sz="1800" b="1" dirty="0">
                          <a:solidFill>
                            <a:schemeClr val="tx1"/>
                          </a:solidFill>
                          <a:effectLst/>
                          <a:latin typeface="+mn-lt"/>
                          <a:ea typeface="Calibri" panose="020F0502020204030204" pitchFamily="34" charset="0"/>
                          <a:cs typeface="Arial" panose="020B0604020202020204" pitchFamily="34" charset="0"/>
                        </a:rPr>
                        <a:t>Yapım Tekniği</a:t>
                      </a:r>
                    </a:p>
                  </a:txBody>
                  <a:tcPr marL="68580" marR="68580" marT="0" marB="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50000"/>
                        </a:lnSpc>
                        <a:spcBef>
                          <a:spcPts val="600"/>
                        </a:spcBef>
                        <a:spcAft>
                          <a:spcPts val="0"/>
                        </a:spcAft>
                      </a:pPr>
                      <a:r>
                        <a:rPr lang="tr-TR" sz="1800" b="1" dirty="0">
                          <a:solidFill>
                            <a:schemeClr val="tx1"/>
                          </a:solidFill>
                          <a:effectLst/>
                          <a:latin typeface="+mn-lt"/>
                          <a:ea typeface="Calibri" panose="020F0502020204030204" pitchFamily="34" charset="0"/>
                          <a:cs typeface="Arial" panose="020B0604020202020204" pitchFamily="34" charset="0"/>
                        </a:rPr>
                        <a:t>Görüldüğü Başlıca Mekânlar/ Yapılar</a:t>
                      </a:r>
                    </a:p>
                  </a:txBody>
                  <a:tcPr marL="68580" marR="68580" marT="0" marB="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04569223"/>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6 kollu yıldız</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 </a:t>
                      </a:r>
                      <a:r>
                        <a:rPr lang="tr-TR" sz="1800" dirty="0">
                          <a:solidFill>
                            <a:schemeClr val="dk1"/>
                          </a:solidFill>
                          <a:effectLst/>
                          <a:latin typeface="+mn-lt"/>
                          <a:ea typeface="Times New Roman" panose="02020603050405020304" pitchFamily="18" charset="0"/>
                          <a:cs typeface="Arial" panose="020B0604020202020204" pitchFamily="34" charset="0"/>
                        </a:rPr>
                        <a:t>ve kündekari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Mahmut Bey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68628807"/>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Geçme</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 </a:t>
                      </a:r>
                      <a:r>
                        <a:rPr lang="tr-TR" sz="1800" dirty="0">
                          <a:solidFill>
                            <a:schemeClr val="dk1"/>
                          </a:solidFill>
                          <a:effectLst/>
                          <a:latin typeface="+mn-lt"/>
                          <a:ea typeface="Times New Roman" panose="02020603050405020304" pitchFamily="18" charset="0"/>
                          <a:cs typeface="Arial" panose="020B0604020202020204" pitchFamily="34" charset="0"/>
                        </a:rPr>
                        <a:t>Ajur ve oyma</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err="1">
                          <a:solidFill>
                            <a:schemeClr val="dk1"/>
                          </a:solidFill>
                          <a:effectLst/>
                          <a:latin typeface="+mn-lt"/>
                          <a:ea typeface="Times New Roman" panose="02020603050405020304" pitchFamily="18" charset="0"/>
                          <a:cs typeface="Arial" panose="020B0604020202020204" pitchFamily="34" charset="0"/>
                        </a:rPr>
                        <a:t>İbn</a:t>
                      </a:r>
                      <a:r>
                        <a:rPr lang="tr-TR" sz="1800" dirty="0">
                          <a:solidFill>
                            <a:schemeClr val="dk1"/>
                          </a:solidFill>
                          <a:effectLst/>
                          <a:latin typeface="+mn-lt"/>
                          <a:ea typeface="Times New Roman" panose="02020603050405020304" pitchFamily="18" charset="0"/>
                          <a:cs typeface="Arial" panose="020B0604020202020204" pitchFamily="34" charset="0"/>
                        </a:rPr>
                        <a:t>-i </a:t>
                      </a:r>
                      <a:r>
                        <a:rPr lang="tr-TR" sz="1800" dirty="0" err="1">
                          <a:solidFill>
                            <a:schemeClr val="dk1"/>
                          </a:solidFill>
                          <a:effectLst/>
                          <a:latin typeface="+mn-lt"/>
                          <a:ea typeface="Times New Roman" panose="02020603050405020304" pitchFamily="18" charset="0"/>
                          <a:cs typeface="Arial" panose="020B0604020202020204" pitchFamily="34" charset="0"/>
                        </a:rPr>
                        <a:t>Neccar</a:t>
                      </a:r>
                      <a:r>
                        <a:rPr lang="tr-TR" sz="1800" dirty="0">
                          <a:solidFill>
                            <a:schemeClr val="dk1"/>
                          </a:solidFill>
                          <a:effectLst/>
                          <a:latin typeface="+mn-lt"/>
                          <a:ea typeface="Times New Roman" panose="02020603050405020304" pitchFamily="18" charset="0"/>
                          <a:cs typeface="Arial" panose="020B0604020202020204" pitchFamily="34" charset="0"/>
                        </a:rPr>
                        <a:t> Cami, Mahmut Bey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21017637"/>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Geometrik zikzak</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a:t>
                      </a:r>
                      <a:endParaRPr lang="tr-TR" sz="1800" dirty="0">
                        <a:solidFill>
                          <a:schemeClr val="dk1"/>
                        </a:solidFill>
                        <a:effectLst/>
                        <a:latin typeface="+mn-lt"/>
                        <a:ea typeface="Times New Roman" panose="02020603050405020304" pitchFamily="18"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Mahmut Bey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35051773"/>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Bulut</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a:t>
                      </a:r>
                      <a:endParaRPr lang="tr-TR" sz="1800" dirty="0">
                        <a:solidFill>
                          <a:schemeClr val="dk1"/>
                        </a:solidFill>
                        <a:effectLst/>
                        <a:latin typeface="+mn-lt"/>
                        <a:ea typeface="Times New Roman" panose="02020603050405020304" pitchFamily="18"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Mahmut Bey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94993055"/>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Kazayağı</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a:t>
                      </a:r>
                      <a:endParaRPr lang="tr-TR" sz="1800" dirty="0">
                        <a:solidFill>
                          <a:schemeClr val="dk1"/>
                        </a:solidFill>
                        <a:effectLst/>
                        <a:latin typeface="+mn-lt"/>
                        <a:ea typeface="Times New Roman" panose="02020603050405020304" pitchFamily="18"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Honsalar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82713320"/>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err="1">
                          <a:solidFill>
                            <a:schemeClr val="dk1"/>
                          </a:solidFill>
                          <a:effectLst/>
                          <a:latin typeface="+mn-lt"/>
                          <a:ea typeface="Calibri" panose="020F0502020204030204" pitchFamily="34" charset="0"/>
                          <a:cs typeface="Arial" panose="020B0604020202020204" pitchFamily="34" charset="0"/>
                        </a:rPr>
                        <a:t>Kavarsa</a:t>
                      </a:r>
                      <a:endParaRPr lang="tr-TR" sz="1800" dirty="0">
                        <a:solidFill>
                          <a:schemeClr val="dk1"/>
                        </a:solidFill>
                        <a:effectLst/>
                        <a:latin typeface="+mn-lt"/>
                        <a:ea typeface="Calibri" panose="020F0502020204030204" pitchFamily="34" charset="0"/>
                        <a:cs typeface="Arial" panose="020B0604020202020204" pitchFamily="34" charset="0"/>
                      </a:endParaRP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 </a:t>
                      </a:r>
                      <a:r>
                        <a:rPr lang="tr-TR" sz="1800" dirty="0">
                          <a:solidFill>
                            <a:schemeClr val="dk1"/>
                          </a:solidFill>
                          <a:effectLst/>
                          <a:latin typeface="+mn-lt"/>
                          <a:ea typeface="Times New Roman" panose="02020603050405020304" pitchFamily="18" charset="0"/>
                          <a:cs typeface="Arial" panose="020B0604020202020204" pitchFamily="34" charset="0"/>
                        </a:rPr>
                        <a:t>oyma, </a:t>
                      </a:r>
                      <a:r>
                        <a:rPr lang="tr-TR" sz="1800" dirty="0" err="1">
                          <a:solidFill>
                            <a:schemeClr val="dk1"/>
                          </a:solidFill>
                          <a:effectLst/>
                          <a:latin typeface="+mn-lt"/>
                          <a:ea typeface="Times New Roman" panose="02020603050405020304" pitchFamily="18" charset="0"/>
                          <a:cs typeface="Arial" panose="020B0604020202020204" pitchFamily="34" charset="0"/>
                        </a:rPr>
                        <a:t>çıtkari</a:t>
                      </a:r>
                      <a:endParaRPr lang="tr-TR" sz="1800" dirty="0">
                        <a:solidFill>
                          <a:schemeClr val="dk1"/>
                        </a:solidFill>
                        <a:effectLst/>
                        <a:latin typeface="+mn-lt"/>
                        <a:ea typeface="Times New Roman" panose="02020603050405020304" pitchFamily="18"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Yılanlı Cami, Mahmut Bey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64758129"/>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a:solidFill>
                            <a:schemeClr val="dk1"/>
                          </a:solidFill>
                          <a:effectLst/>
                          <a:latin typeface="+mn-lt"/>
                          <a:ea typeface="Calibri" panose="020F0502020204030204" pitchFamily="34" charset="0"/>
                          <a:cs typeface="Arial" panose="020B0604020202020204" pitchFamily="34" charset="0"/>
                        </a:rPr>
                        <a:t>Selçuklu yıldızı</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Çıtakari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a:solidFill>
                            <a:schemeClr val="dk1"/>
                          </a:solidFill>
                          <a:effectLst/>
                          <a:latin typeface="+mn-lt"/>
                          <a:ea typeface="Times New Roman" panose="02020603050405020304" pitchFamily="18" charset="0"/>
                          <a:cs typeface="Arial" panose="020B0604020202020204" pitchFamily="34" charset="0"/>
                        </a:rPr>
                        <a:t>Musa Fakih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10302239"/>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a:solidFill>
                            <a:schemeClr val="dk1"/>
                          </a:solidFill>
                          <a:effectLst/>
                          <a:latin typeface="+mn-lt"/>
                          <a:ea typeface="Calibri" panose="020F0502020204030204" pitchFamily="34" charset="0"/>
                          <a:cs typeface="Arial" panose="020B0604020202020204" pitchFamily="34" charset="0"/>
                        </a:rPr>
                        <a:t>Basit geometrik motif</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Çıtakari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Deveci Sultan Cami, </a:t>
                      </a:r>
                      <a:r>
                        <a:rPr lang="tr-TR" sz="1800" dirty="0" err="1">
                          <a:solidFill>
                            <a:schemeClr val="dk1"/>
                          </a:solidFill>
                          <a:effectLst/>
                          <a:latin typeface="+mn-lt"/>
                          <a:ea typeface="Times New Roman" panose="02020603050405020304" pitchFamily="18" charset="0"/>
                          <a:cs typeface="Arial" panose="020B0604020202020204" pitchFamily="34" charset="0"/>
                        </a:rPr>
                        <a:t>Aktekke</a:t>
                      </a:r>
                      <a:r>
                        <a:rPr lang="tr-TR" sz="1800" dirty="0">
                          <a:solidFill>
                            <a:schemeClr val="dk1"/>
                          </a:solidFill>
                          <a:effectLst/>
                          <a:latin typeface="+mn-lt"/>
                          <a:ea typeface="Times New Roman" panose="02020603050405020304" pitchFamily="18" charset="0"/>
                          <a:cs typeface="Arial" panose="020B0604020202020204" pitchFamily="34" charset="0"/>
                        </a:rPr>
                        <a:t> İbrahim Bey Cami, Musa Fakih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43327670"/>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a:solidFill>
                            <a:schemeClr val="dk1"/>
                          </a:solidFill>
                          <a:effectLst/>
                          <a:latin typeface="+mn-lt"/>
                          <a:ea typeface="Calibri" panose="020F0502020204030204" pitchFamily="34" charset="0"/>
                          <a:cs typeface="Arial" panose="020B0604020202020204" pitchFamily="34" charset="0"/>
                        </a:rPr>
                        <a:t>Selçuklu yıldızı</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a:solidFill>
                            <a:schemeClr val="dk1"/>
                          </a:solidFill>
                          <a:effectLst/>
                          <a:latin typeface="+mn-lt"/>
                          <a:ea typeface="Times New Roman" panose="02020603050405020304" pitchFamily="18" charset="0"/>
                          <a:cs typeface="Arial" panose="020B0604020202020204" pitchFamily="34" charset="0"/>
                        </a:rPr>
                        <a:t>Çıtakari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Musa Fakih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49328957"/>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Basit geometrik motif</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a:solidFill>
                            <a:schemeClr val="dk1"/>
                          </a:solidFill>
                          <a:effectLst/>
                          <a:latin typeface="+mn-lt"/>
                          <a:ea typeface="Times New Roman" panose="02020603050405020304" pitchFamily="18" charset="0"/>
                          <a:cs typeface="Arial" panose="020B0604020202020204" pitchFamily="34" charset="0"/>
                        </a:rPr>
                        <a:t>Çıtakari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Deveci Sultan Cami, </a:t>
                      </a:r>
                      <a:r>
                        <a:rPr lang="tr-TR" sz="1800" dirty="0" err="1">
                          <a:solidFill>
                            <a:schemeClr val="dk1"/>
                          </a:solidFill>
                          <a:effectLst/>
                          <a:latin typeface="+mn-lt"/>
                          <a:ea typeface="Times New Roman" panose="02020603050405020304" pitchFamily="18" charset="0"/>
                          <a:cs typeface="Arial" panose="020B0604020202020204" pitchFamily="34" charset="0"/>
                        </a:rPr>
                        <a:t>Aktekke</a:t>
                      </a:r>
                      <a:r>
                        <a:rPr lang="tr-TR" sz="1800" dirty="0">
                          <a:solidFill>
                            <a:schemeClr val="dk1"/>
                          </a:solidFill>
                          <a:effectLst/>
                          <a:latin typeface="+mn-lt"/>
                          <a:ea typeface="Times New Roman" panose="02020603050405020304" pitchFamily="18" charset="0"/>
                          <a:cs typeface="Arial" panose="020B0604020202020204" pitchFamily="34" charset="0"/>
                        </a:rPr>
                        <a:t> İbrahim Bey Cami, Musa Fakih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230895632"/>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Damla</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 </a:t>
                      </a:r>
                      <a:r>
                        <a:rPr lang="tr-TR" sz="1800" dirty="0">
                          <a:solidFill>
                            <a:schemeClr val="dk1"/>
                          </a:solidFill>
                          <a:effectLst/>
                          <a:latin typeface="+mn-lt"/>
                          <a:ea typeface="Times New Roman" panose="02020603050405020304" pitchFamily="18" charset="0"/>
                          <a:cs typeface="Arial" panose="020B0604020202020204" pitchFamily="34" charset="0"/>
                        </a:rPr>
                        <a:t>oyma</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err="1">
                          <a:solidFill>
                            <a:schemeClr val="dk1"/>
                          </a:solidFill>
                          <a:effectLst/>
                          <a:latin typeface="+mn-lt"/>
                          <a:ea typeface="Times New Roman" panose="02020603050405020304" pitchFamily="18" charset="0"/>
                          <a:cs typeface="Arial" panose="020B0604020202020204" pitchFamily="34" charset="0"/>
                        </a:rPr>
                        <a:t>İbn</a:t>
                      </a:r>
                      <a:r>
                        <a:rPr lang="tr-TR" sz="1800" dirty="0">
                          <a:solidFill>
                            <a:schemeClr val="dk1"/>
                          </a:solidFill>
                          <a:effectLst/>
                          <a:latin typeface="+mn-lt"/>
                          <a:ea typeface="Times New Roman" panose="02020603050405020304" pitchFamily="18" charset="0"/>
                          <a:cs typeface="Arial" panose="020B0604020202020204" pitchFamily="34" charset="0"/>
                        </a:rPr>
                        <a:t>-i </a:t>
                      </a:r>
                      <a:r>
                        <a:rPr lang="tr-TR" sz="1800" dirty="0" err="1">
                          <a:solidFill>
                            <a:schemeClr val="dk1"/>
                          </a:solidFill>
                          <a:effectLst/>
                          <a:latin typeface="+mn-lt"/>
                          <a:ea typeface="Times New Roman" panose="02020603050405020304" pitchFamily="18" charset="0"/>
                          <a:cs typeface="Arial" panose="020B0604020202020204" pitchFamily="34" charset="0"/>
                        </a:rPr>
                        <a:t>Neccar</a:t>
                      </a:r>
                      <a:r>
                        <a:rPr lang="tr-TR" sz="1800" dirty="0">
                          <a:solidFill>
                            <a:schemeClr val="dk1"/>
                          </a:solidFill>
                          <a:effectLst/>
                          <a:latin typeface="+mn-lt"/>
                          <a:ea typeface="Times New Roman" panose="02020603050405020304" pitchFamily="18" charset="0"/>
                          <a:cs typeface="Arial" panose="020B0604020202020204" pitchFamily="34" charset="0"/>
                        </a:rPr>
                        <a:t> Cami, Mahmut Bey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84895257"/>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Balıksırtı</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Oyma</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err="1">
                          <a:solidFill>
                            <a:schemeClr val="dk1"/>
                          </a:solidFill>
                          <a:effectLst/>
                          <a:latin typeface="+mn-lt"/>
                          <a:ea typeface="Times New Roman" panose="02020603050405020304" pitchFamily="18" charset="0"/>
                          <a:cs typeface="Arial" panose="020B0604020202020204" pitchFamily="34" charset="0"/>
                        </a:rPr>
                        <a:t>İbn</a:t>
                      </a:r>
                      <a:r>
                        <a:rPr lang="tr-TR" sz="1800" dirty="0">
                          <a:solidFill>
                            <a:schemeClr val="dk1"/>
                          </a:solidFill>
                          <a:effectLst/>
                          <a:latin typeface="+mn-lt"/>
                          <a:ea typeface="Times New Roman" panose="02020603050405020304" pitchFamily="18" charset="0"/>
                          <a:cs typeface="Arial" panose="020B0604020202020204" pitchFamily="34" charset="0"/>
                        </a:rPr>
                        <a:t>-i </a:t>
                      </a:r>
                      <a:r>
                        <a:rPr lang="tr-TR" sz="1800" dirty="0" err="1">
                          <a:solidFill>
                            <a:schemeClr val="dk1"/>
                          </a:solidFill>
                          <a:effectLst/>
                          <a:latin typeface="+mn-lt"/>
                          <a:ea typeface="Times New Roman" panose="02020603050405020304" pitchFamily="18" charset="0"/>
                          <a:cs typeface="Arial" panose="020B0604020202020204" pitchFamily="34" charset="0"/>
                        </a:rPr>
                        <a:t>Neccar</a:t>
                      </a:r>
                      <a:r>
                        <a:rPr lang="tr-TR" sz="1800" dirty="0">
                          <a:solidFill>
                            <a:schemeClr val="dk1"/>
                          </a:solidFill>
                          <a:effectLst/>
                          <a:latin typeface="+mn-lt"/>
                          <a:ea typeface="Times New Roman" panose="02020603050405020304" pitchFamily="18" charset="0"/>
                          <a:cs typeface="Arial" panose="020B0604020202020204" pitchFamily="34" charset="0"/>
                        </a:rPr>
                        <a:t> Cami, Mahmut Bey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45135392"/>
                  </a:ext>
                </a:extLst>
              </a:tr>
              <a:tr h="180000">
                <a:tc>
                  <a:txBody>
                    <a:bodyPr/>
                    <a:lstStyle/>
                    <a:p>
                      <a:endParaRPr lang="tr-TR"/>
                    </a:p>
                  </a:txBody>
                  <a:tcPr marL="68580" marR="68580" marT="0" marB="0" anchor="ctr">
                    <a:lnL w="12700" cmpd="sng">
                      <a:noFill/>
                    </a:lnL>
                    <a:lnR w="1270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Çarkıfelek</a:t>
                      </a:r>
                    </a:p>
                  </a:txBody>
                  <a:tcPr marL="68580" marR="68580" marT="0" marB="0" anchor="ctr">
                    <a:lnL w="12700" cap="flat" cmpd="sng" algn="ctr">
                      <a:solidFill>
                        <a:schemeClr val="bg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Ahşap üzeri kalem </a:t>
                      </a:r>
                      <a:r>
                        <a:rPr lang="tr-TR" sz="1800" dirty="0" smtClean="0">
                          <a:solidFill>
                            <a:schemeClr val="dk1"/>
                          </a:solidFill>
                          <a:effectLst/>
                          <a:latin typeface="+mn-lt"/>
                          <a:ea typeface="Times New Roman" panose="02020603050405020304" pitchFamily="18" charset="0"/>
                          <a:cs typeface="Arial" panose="020B0604020202020204" pitchFamily="34" charset="0"/>
                        </a:rPr>
                        <a:t>işi</a:t>
                      </a:r>
                      <a:endParaRPr lang="tr-TR" sz="1800" dirty="0">
                        <a:solidFill>
                          <a:schemeClr val="dk1"/>
                        </a:solidFill>
                        <a:effectLst/>
                        <a:latin typeface="+mn-lt"/>
                        <a:ea typeface="Times New Roman" panose="02020603050405020304" pitchFamily="18" charset="0"/>
                        <a:cs typeface="Arial" panose="020B0604020202020204" pitchFamily="34" charset="0"/>
                      </a:endParaRP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Mahmut Bey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95342645"/>
                  </a:ext>
                </a:extLst>
              </a:tr>
              <a:tr h="180000">
                <a:tc>
                  <a:txBody>
                    <a:bodyPr/>
                    <a:lstStyle/>
                    <a:p>
                      <a:endParaRPr lang="tr-TR" dirty="0"/>
                    </a:p>
                  </a:txBody>
                  <a:tcPr marL="68580" marR="68580" marT="0" marB="0" anchor="ctr">
                    <a:lnL w="12700" cmpd="sng">
                      <a:noFill/>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a:lnSpc>
                          <a:spcPct val="150000"/>
                        </a:lnSpc>
                        <a:spcBef>
                          <a:spcPts val="600"/>
                        </a:spcBef>
                        <a:spcAft>
                          <a:spcPts val="0"/>
                        </a:spcAft>
                      </a:pPr>
                      <a:r>
                        <a:rPr lang="tr-TR" sz="1800" dirty="0">
                          <a:solidFill>
                            <a:schemeClr val="dk1"/>
                          </a:solidFill>
                          <a:effectLst/>
                          <a:latin typeface="+mn-lt"/>
                          <a:ea typeface="Calibri" panose="020F0502020204030204" pitchFamily="34" charset="0"/>
                          <a:cs typeface="Arial" panose="020B0604020202020204" pitchFamily="34" charset="0"/>
                        </a:rPr>
                        <a:t>10 kollu yıldız</a:t>
                      </a:r>
                    </a:p>
                  </a:txBody>
                  <a:tcPr marL="68580" marR="68580" marT="0" marB="0" anchor="ctr">
                    <a:lnL w="12700" cap="flat" cmpd="sng" algn="ctr">
                      <a:no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Oyma</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a:lnSpc>
                          <a:spcPct val="150000"/>
                        </a:lnSpc>
                        <a:spcBef>
                          <a:spcPts val="600"/>
                        </a:spcBef>
                        <a:spcAft>
                          <a:spcPts val="0"/>
                        </a:spcAft>
                      </a:pPr>
                      <a:r>
                        <a:rPr lang="tr-TR" sz="1800" dirty="0">
                          <a:solidFill>
                            <a:schemeClr val="dk1"/>
                          </a:solidFill>
                          <a:effectLst/>
                          <a:latin typeface="+mn-lt"/>
                          <a:ea typeface="Times New Roman" panose="02020603050405020304" pitchFamily="18" charset="0"/>
                          <a:cs typeface="Arial" panose="020B0604020202020204" pitchFamily="34" charset="0"/>
                        </a:rPr>
                        <a:t>Mahmut Bey Cami</a:t>
                      </a:r>
                    </a:p>
                  </a:txBody>
                  <a:tcPr marL="68580" marR="6858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43944343"/>
                  </a:ext>
                </a:extLst>
              </a:tr>
            </a:tbl>
          </a:graphicData>
        </a:graphic>
      </p:graphicFrame>
    </p:spTree>
    <p:extLst>
      <p:ext uri="{BB962C8B-B14F-4D97-AF65-F5344CB8AC3E}">
        <p14:creationId xmlns:p14="http://schemas.microsoft.com/office/powerpoint/2010/main" val="17038730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85"/>
            <a:ext cx="13023850" cy="1243988"/>
          </a:xfrm>
          <a:custGeom>
            <a:avLst/>
            <a:gdLst/>
            <a:ahLst/>
            <a:cxnLst/>
            <a:rect l="l" t="t" r="r" b="b"/>
            <a:pathLst>
              <a:path w="12976860" h="1292225">
                <a:moveTo>
                  <a:pt x="12976278" y="285"/>
                </a:moveTo>
                <a:lnTo>
                  <a:pt x="0" y="285"/>
                </a:lnTo>
                <a:lnTo>
                  <a:pt x="0" y="1292097"/>
                </a:lnTo>
                <a:lnTo>
                  <a:pt x="12976278" y="1292097"/>
                </a:lnTo>
                <a:lnTo>
                  <a:pt x="12976278" y="285"/>
                </a:lnTo>
                <a:close/>
              </a:path>
            </a:pathLst>
          </a:custGeom>
          <a:solidFill>
            <a:srgbClr val="5E5E5E"/>
          </a:solidFill>
        </p:spPr>
        <p:txBody>
          <a:bodyPr wrap="square" lIns="0" tIns="0" rIns="0" bIns="0" rtlCol="0"/>
          <a:lstStyle/>
          <a:p>
            <a:endParaRPr/>
          </a:p>
        </p:txBody>
      </p:sp>
      <p:pic>
        <p:nvPicPr>
          <p:cNvPr id="3" name="object 3"/>
          <p:cNvPicPr/>
          <p:nvPr/>
        </p:nvPicPr>
        <p:blipFill>
          <a:blip r:embed="rId3" cstate="print"/>
          <a:stretch>
            <a:fillRect/>
          </a:stretch>
        </p:blipFill>
        <p:spPr>
          <a:xfrm>
            <a:off x="8496085" y="8354356"/>
            <a:ext cx="1132303" cy="220974"/>
          </a:xfrm>
          <a:prstGeom prst="rect">
            <a:avLst/>
          </a:prstGeom>
        </p:spPr>
      </p:pic>
      <p:sp>
        <p:nvSpPr>
          <p:cNvPr id="5" name="object 5"/>
          <p:cNvSpPr txBox="1">
            <a:spLocks noGrp="1"/>
          </p:cNvSpPr>
          <p:nvPr>
            <p:ph type="title"/>
          </p:nvPr>
        </p:nvSpPr>
        <p:spPr>
          <a:xfrm>
            <a:off x="170246" y="114331"/>
            <a:ext cx="12701204" cy="997709"/>
          </a:xfrm>
          <a:prstGeom prst="rect">
            <a:avLst/>
          </a:prstGeom>
        </p:spPr>
        <p:txBody>
          <a:bodyPr vert="horz" wrap="square" lIns="0" tIns="12700" rIns="0" bIns="0" rtlCol="0">
            <a:spAutoFit/>
          </a:bodyPr>
          <a:lstStyle/>
          <a:p>
            <a:pPr marL="12700">
              <a:lnSpc>
                <a:spcPct val="100000"/>
              </a:lnSpc>
              <a:spcBef>
                <a:spcPts val="100"/>
              </a:spcBef>
            </a:pPr>
            <a:r>
              <a:rPr lang="tr-TR" sz="3200" spc="-165" dirty="0">
                <a:latin typeface="+mn-lt"/>
              </a:rPr>
              <a:t>KASTAMONU SELÇUKLU VE BEYLİKLER DÖNEMİ CAMİLERİNDE AHŞAP SÜSLEME GELENEĞİ VE SEMBOLİK DİL</a:t>
            </a:r>
            <a:endParaRPr sz="3200" spc="-165" dirty="0">
              <a:latin typeface="+mn-lt"/>
            </a:endParaRPr>
          </a:p>
        </p:txBody>
      </p:sp>
      <p:grpSp>
        <p:nvGrpSpPr>
          <p:cNvPr id="8" name="Grup 7"/>
          <p:cNvGrpSpPr/>
          <p:nvPr/>
        </p:nvGrpSpPr>
        <p:grpSpPr>
          <a:xfrm>
            <a:off x="13305094" y="325569"/>
            <a:ext cx="6270063" cy="918134"/>
            <a:chOff x="838179" y="6871831"/>
            <a:chExt cx="8860423" cy="1297444"/>
          </a:xfrm>
        </p:grpSpPr>
        <p:pic>
          <p:nvPicPr>
            <p:cNvPr id="9" name="object 3"/>
            <p:cNvPicPr/>
            <p:nvPr/>
          </p:nvPicPr>
          <p:blipFill rotWithShape="1">
            <a:blip r:embed="rId4" cstate="print"/>
            <a:srcRect t="-1" r="39321" b="-12763"/>
            <a:stretch/>
          </p:blipFill>
          <p:spPr>
            <a:xfrm>
              <a:off x="838179" y="6871831"/>
              <a:ext cx="4794271" cy="1297444"/>
            </a:xfrm>
            <a:prstGeom prst="rect">
              <a:avLst/>
            </a:prstGeom>
          </p:spPr>
        </p:pic>
        <p:pic>
          <p:nvPicPr>
            <p:cNvPr id="10" name="Resim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sp>
        <p:nvSpPr>
          <p:cNvPr id="4" name="Dikdörtgen 3"/>
          <p:cNvSpPr/>
          <p:nvPr/>
        </p:nvSpPr>
        <p:spPr>
          <a:xfrm>
            <a:off x="1404937" y="3540377"/>
            <a:ext cx="7065748" cy="5626027"/>
          </a:xfrm>
          <a:prstGeom prst="rect">
            <a:avLst/>
          </a:prstGeom>
        </p:spPr>
        <p:txBody>
          <a:bodyPr wrap="square">
            <a:spAutoFit/>
          </a:bodyPr>
          <a:lstStyle/>
          <a:p>
            <a:pPr algn="just">
              <a:lnSpc>
                <a:spcPct val="150000"/>
              </a:lnSpc>
            </a:pPr>
            <a:r>
              <a:rPr lang="tr-TR" sz="2200" dirty="0">
                <a:latin typeface="+mn-lt"/>
                <a:ea typeface="Calibri" panose="020F0502020204030204" pitchFamily="34" charset="0"/>
                <a:cs typeface="Arial" panose="020B0604020202020204" pitchFamily="34" charset="0"/>
              </a:rPr>
              <a:t>Kastamonu’daki Selçuklu ve Beylikler Dönemi camilerinde yer alan ahşap süslemelerin yalnızca estetik bir bezeme unsuru olmadığı; aynı zamanda dönemin inanç, düşünce ve kültürel yapısını yansıtan güçlü bir sembolik dil taşıdığı anlaşılmaktadır. Kündekâri, oyma ve kalem işi teknikleriyle oluşturulan bu motifler, ilahi düzen, sonsuzluk ve kozmolojik denge gibi kavramları görsel bir anlatıma dönüştürmekte; bu yönüyle söz konusu süslemeler, geçmişten günümüze aktarılan bir kültürel hafıza niteliği taşımakta ve Anadolu’nun Türk-İslam sanat kimliğini somut biçimde ortaya koymaktadır</a:t>
            </a:r>
            <a:r>
              <a:rPr lang="tr-TR" dirty="0" smtClean="0"/>
              <a:t>.</a:t>
            </a:r>
            <a:endParaRPr lang="tr-TR" dirty="0"/>
          </a:p>
        </p:txBody>
      </p:sp>
      <p:sp>
        <p:nvSpPr>
          <p:cNvPr id="11" name="Dikdörtgen 10"/>
          <p:cNvSpPr/>
          <p:nvPr/>
        </p:nvSpPr>
        <p:spPr>
          <a:xfrm>
            <a:off x="1404937" y="2911475"/>
            <a:ext cx="6016625" cy="523220"/>
          </a:xfrm>
          <a:prstGeom prst="rect">
            <a:avLst/>
          </a:prstGeom>
        </p:spPr>
        <p:txBody>
          <a:bodyPr wrap="square">
            <a:spAutoFit/>
          </a:bodyPr>
          <a:lstStyle/>
          <a:p>
            <a:r>
              <a:rPr lang="tr-TR" sz="2800" b="1" dirty="0" smtClean="0">
                <a:latin typeface="+mn-lt"/>
              </a:rPr>
              <a:t>SONUÇ</a:t>
            </a:r>
            <a:endParaRPr lang="tr-TR" sz="2800" b="1" dirty="0">
              <a:latin typeface="+mn-lt"/>
            </a:endParaRPr>
          </a:p>
        </p:txBody>
      </p:sp>
      <p:pic>
        <p:nvPicPr>
          <p:cNvPr id="6" name="Resim 5"/>
          <p:cNvPicPr>
            <a:picLocks noChangeAspect="1"/>
          </p:cNvPicPr>
          <p:nvPr/>
        </p:nvPicPr>
        <p:blipFill>
          <a:blip r:embed="rId6"/>
          <a:stretch>
            <a:fillRect/>
          </a:stretch>
        </p:blipFill>
        <p:spPr>
          <a:xfrm>
            <a:off x="9442450" y="3688695"/>
            <a:ext cx="9474475" cy="5329392"/>
          </a:xfrm>
          <a:prstGeom prst="rect">
            <a:avLst/>
          </a:prstGeom>
        </p:spPr>
      </p:pic>
      <p:sp>
        <p:nvSpPr>
          <p:cNvPr id="7" name="Dikdörtgen 6"/>
          <p:cNvSpPr/>
          <p:nvPr/>
        </p:nvSpPr>
        <p:spPr>
          <a:xfrm>
            <a:off x="9061450" y="9182279"/>
            <a:ext cx="10402887" cy="307777"/>
          </a:xfrm>
          <a:prstGeom prst="rect">
            <a:avLst/>
          </a:prstGeom>
        </p:spPr>
        <p:txBody>
          <a:bodyPr wrap="square">
            <a:spAutoFit/>
          </a:bodyPr>
          <a:lstStyle/>
          <a:p>
            <a:pPr algn="ctr"/>
            <a:r>
              <a:rPr lang="tr-TR" sz="1400" dirty="0">
                <a:solidFill>
                  <a:schemeClr val="bg1">
                    <a:lumMod val="50000"/>
                  </a:schemeClr>
                </a:solidFill>
              </a:rPr>
              <a:t>Fotoğraf </a:t>
            </a:r>
            <a:r>
              <a:rPr lang="tr-TR" sz="1400" dirty="0" smtClean="0">
                <a:solidFill>
                  <a:schemeClr val="bg1">
                    <a:lumMod val="50000"/>
                  </a:schemeClr>
                </a:solidFill>
              </a:rPr>
              <a:t>27. </a:t>
            </a:r>
            <a:r>
              <a:rPr lang="tr-TR" sz="1400" dirty="0">
                <a:solidFill>
                  <a:schemeClr val="bg1">
                    <a:lumMod val="50000"/>
                  </a:schemeClr>
                </a:solidFill>
              </a:rPr>
              <a:t>Kastamonu Mahmut Bey Camii’nde, ahşap yüzey üzerinde kalem işi tekniğiyle </a:t>
            </a:r>
            <a:r>
              <a:rPr lang="tr-TR" sz="1400" dirty="0" smtClean="0">
                <a:solidFill>
                  <a:schemeClr val="bg1">
                    <a:lumMod val="50000"/>
                  </a:schemeClr>
                </a:solidFill>
              </a:rPr>
              <a:t>oluşturulmuş </a:t>
            </a:r>
            <a:r>
              <a:rPr lang="tr-TR" sz="1400" dirty="0">
                <a:solidFill>
                  <a:schemeClr val="bg1">
                    <a:lumMod val="50000"/>
                  </a:schemeClr>
                </a:solidFill>
              </a:rPr>
              <a:t>rumi ve bitkisel motifler</a:t>
            </a:r>
          </a:p>
        </p:txBody>
      </p:sp>
    </p:spTree>
    <p:extLst>
      <p:ext uri="{BB962C8B-B14F-4D97-AF65-F5344CB8AC3E}">
        <p14:creationId xmlns:p14="http://schemas.microsoft.com/office/powerpoint/2010/main" val="4253190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2657515" y="5321419"/>
            <a:ext cx="4184015" cy="429895"/>
          </a:xfrm>
          <a:prstGeom prst="rect">
            <a:avLst/>
          </a:prstGeom>
        </p:spPr>
        <p:txBody>
          <a:bodyPr vert="horz" wrap="square" lIns="0" tIns="12700" rIns="0" bIns="0" rtlCol="0">
            <a:spAutoFit/>
          </a:bodyPr>
          <a:lstStyle/>
          <a:p>
            <a:pPr marL="12700">
              <a:lnSpc>
                <a:spcPct val="100000"/>
              </a:lnSpc>
              <a:spcBef>
                <a:spcPts val="100"/>
              </a:spcBef>
            </a:pPr>
            <a:r>
              <a:rPr sz="2650" spc="-25" dirty="0">
                <a:solidFill>
                  <a:srgbClr val="FFFFFF"/>
                </a:solidFill>
                <a:latin typeface="Arial"/>
                <a:cs typeface="Arial"/>
              </a:rPr>
              <a:t>Kurumun</a:t>
            </a:r>
            <a:r>
              <a:rPr sz="2650" spc="-180" dirty="0">
                <a:solidFill>
                  <a:srgbClr val="FFFFFF"/>
                </a:solidFill>
                <a:latin typeface="Arial"/>
                <a:cs typeface="Arial"/>
              </a:rPr>
              <a:t> </a:t>
            </a:r>
            <a:r>
              <a:rPr sz="2650" spc="-315" dirty="0">
                <a:solidFill>
                  <a:srgbClr val="FFFFFF"/>
                </a:solidFill>
                <a:latin typeface="Arial"/>
                <a:cs typeface="Arial"/>
              </a:rPr>
              <a:t>Dış</a:t>
            </a:r>
            <a:r>
              <a:rPr sz="2650" spc="-470" dirty="0">
                <a:solidFill>
                  <a:srgbClr val="FFFFFF"/>
                </a:solidFill>
                <a:latin typeface="Arial"/>
                <a:cs typeface="Arial"/>
              </a:rPr>
              <a:t> </a:t>
            </a:r>
            <a:r>
              <a:rPr sz="2650" dirty="0">
                <a:solidFill>
                  <a:srgbClr val="FFFFFF"/>
                </a:solidFill>
                <a:latin typeface="Arial"/>
                <a:cs typeface="Arial"/>
              </a:rPr>
              <a:t>Cephe</a:t>
            </a:r>
            <a:r>
              <a:rPr sz="2650" spc="-130" dirty="0">
                <a:solidFill>
                  <a:srgbClr val="FFFFFF"/>
                </a:solidFill>
                <a:latin typeface="Arial"/>
                <a:cs typeface="Arial"/>
              </a:rPr>
              <a:t> </a:t>
            </a:r>
            <a:r>
              <a:rPr sz="2650" spc="-85" dirty="0">
                <a:solidFill>
                  <a:srgbClr val="FFFFFF"/>
                </a:solidFill>
                <a:latin typeface="Arial"/>
                <a:cs typeface="Arial"/>
              </a:rPr>
              <a:t>Fotoğrafı</a:t>
            </a:r>
            <a:endParaRPr sz="2650">
              <a:latin typeface="Arial"/>
              <a:cs typeface="Arial"/>
            </a:endParaRPr>
          </a:p>
        </p:txBody>
      </p:sp>
      <p:pic>
        <p:nvPicPr>
          <p:cNvPr id="8" name="Resim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20970" y="488929"/>
            <a:ext cx="10513280" cy="10118746"/>
          </a:xfrm>
          <a:prstGeom prst="ellipse">
            <a:avLst/>
          </a:prstGeom>
          <a:noFill/>
          <a:ln>
            <a:noFill/>
          </a:ln>
        </p:spPr>
        <p:style>
          <a:lnRef idx="0">
            <a:scrgbClr r="0" g="0" b="0"/>
          </a:lnRef>
          <a:fillRef idx="0">
            <a:scrgbClr r="0" g="0" b="0"/>
          </a:fillRef>
          <a:effectRef idx="0">
            <a:scrgbClr r="0" g="0" b="0"/>
          </a:effectRef>
          <a:fontRef idx="minor">
            <a:schemeClr val="dk1"/>
          </a:fontRef>
        </p:style>
      </p:pic>
      <p:grpSp>
        <p:nvGrpSpPr>
          <p:cNvPr id="3" name="object 3"/>
          <p:cNvGrpSpPr/>
          <p:nvPr/>
        </p:nvGrpSpPr>
        <p:grpSpPr>
          <a:xfrm>
            <a:off x="0" y="320673"/>
            <a:ext cx="20034250" cy="10521107"/>
            <a:chOff x="466597" y="845020"/>
            <a:chExt cx="20034250" cy="10521107"/>
          </a:xfrm>
        </p:grpSpPr>
        <p:pic>
          <p:nvPicPr>
            <p:cNvPr id="5" name="object 5"/>
            <p:cNvPicPr/>
            <p:nvPr/>
          </p:nvPicPr>
          <p:blipFill>
            <a:blip r:embed="rId3" cstate="print"/>
            <a:stretch>
              <a:fillRect/>
            </a:stretch>
          </p:blipFill>
          <p:spPr>
            <a:xfrm>
              <a:off x="466597" y="9455621"/>
              <a:ext cx="9777736" cy="362702"/>
            </a:xfrm>
            <a:prstGeom prst="rect">
              <a:avLst/>
            </a:prstGeom>
          </p:spPr>
        </p:pic>
        <p:pic>
          <p:nvPicPr>
            <p:cNvPr id="7" name="object 7"/>
            <p:cNvPicPr/>
            <p:nvPr/>
          </p:nvPicPr>
          <p:blipFill>
            <a:blip r:embed="rId4" cstate="print"/>
            <a:stretch>
              <a:fillRect/>
            </a:stretch>
          </p:blipFill>
          <p:spPr>
            <a:xfrm>
              <a:off x="9987567" y="845020"/>
              <a:ext cx="10513280" cy="10521107"/>
            </a:xfrm>
            <a:prstGeom prst="rect">
              <a:avLst/>
            </a:prstGeom>
          </p:spPr>
        </p:pic>
      </p:grpSp>
      <p:grpSp>
        <p:nvGrpSpPr>
          <p:cNvPr id="9" name="Grup 8"/>
          <p:cNvGrpSpPr/>
          <p:nvPr/>
        </p:nvGrpSpPr>
        <p:grpSpPr>
          <a:xfrm>
            <a:off x="596901" y="7532137"/>
            <a:ext cx="9174485" cy="1399138"/>
            <a:chOff x="838179" y="6871831"/>
            <a:chExt cx="8860423" cy="1297444"/>
          </a:xfrm>
        </p:grpSpPr>
        <p:pic>
          <p:nvPicPr>
            <p:cNvPr id="10" name="object 3"/>
            <p:cNvPicPr/>
            <p:nvPr/>
          </p:nvPicPr>
          <p:blipFill rotWithShape="1">
            <a:blip r:embed="rId5" cstate="print"/>
            <a:srcRect t="-1" r="39321" b="-12763"/>
            <a:stretch/>
          </p:blipFill>
          <p:spPr>
            <a:xfrm>
              <a:off x="838179" y="6871831"/>
              <a:ext cx="4794271" cy="1297444"/>
            </a:xfrm>
            <a:prstGeom prst="rect">
              <a:avLst/>
            </a:prstGeom>
          </p:spPr>
        </p:pic>
        <p:pic>
          <p:nvPicPr>
            <p:cNvPr id="11" name="Resim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820532" y="6950075"/>
              <a:ext cx="3878070" cy="1033143"/>
            </a:xfrm>
            <a:prstGeom prst="rect">
              <a:avLst/>
            </a:prstGeom>
          </p:spPr>
        </p:pic>
      </p:grpSp>
      <p:sp>
        <p:nvSpPr>
          <p:cNvPr id="6" name="Dikdörtgen 5"/>
          <p:cNvSpPr/>
          <p:nvPr/>
        </p:nvSpPr>
        <p:spPr>
          <a:xfrm>
            <a:off x="1078868" y="4704064"/>
            <a:ext cx="7620000" cy="1754326"/>
          </a:xfrm>
          <a:prstGeom prst="rect">
            <a:avLst/>
          </a:prstGeom>
        </p:spPr>
        <p:txBody>
          <a:bodyPr wrap="square">
            <a:spAutoFit/>
          </a:bodyPr>
          <a:lstStyle/>
          <a:p>
            <a:pPr algn="ctr"/>
            <a:r>
              <a:rPr lang="tr-TR" sz="3600" dirty="0" smtClean="0">
                <a:solidFill>
                  <a:schemeClr val="bg1">
                    <a:lumMod val="50000"/>
                  </a:schemeClr>
                </a:solidFill>
                <a:latin typeface="+mj-lt"/>
              </a:rPr>
              <a:t>İlginiz ve dinlediğiniz için teşekkür eder, Kastamonu Olgunlaşma Enstitüsü olarak saygılarımızı arz ederiz.</a:t>
            </a:r>
            <a:endParaRPr lang="tr-TR" sz="3600" dirty="0">
              <a:solidFill>
                <a:schemeClr val="bg1">
                  <a:lumMod val="50000"/>
                </a:schemeClr>
              </a:solidFill>
              <a:latin typeface="+mj-lt"/>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eması">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1446</TotalTime>
  <Words>2048</Words>
  <Application>Microsoft Office PowerPoint</Application>
  <PresentationFormat>Özel</PresentationFormat>
  <Paragraphs>183</Paragraphs>
  <Slides>18</Slides>
  <Notes>12</Notes>
  <HiddenSlides>0</HiddenSlides>
  <MMClips>0</MMClips>
  <ScaleCrop>false</ScaleCrop>
  <HeadingPairs>
    <vt:vector size="6" baseType="variant">
      <vt:variant>
        <vt:lpstr>Kullanılan Yazı Tipleri</vt:lpstr>
      </vt:variant>
      <vt:variant>
        <vt:i4>7</vt:i4>
      </vt:variant>
      <vt:variant>
        <vt:lpstr>Tema</vt:lpstr>
      </vt:variant>
      <vt:variant>
        <vt:i4>1</vt:i4>
      </vt:variant>
      <vt:variant>
        <vt:lpstr>Slayt Başlıkları</vt:lpstr>
      </vt:variant>
      <vt:variant>
        <vt:i4>18</vt:i4>
      </vt:variant>
    </vt:vector>
  </HeadingPairs>
  <TitlesOfParts>
    <vt:vector size="26" baseType="lpstr">
      <vt:lpstr>Arial</vt:lpstr>
      <vt:lpstr>Arial Black</vt:lpstr>
      <vt:lpstr>Calibri</vt:lpstr>
      <vt:lpstr>Lora</vt:lpstr>
      <vt:lpstr>Palatino Linotype</vt:lpstr>
      <vt:lpstr>Tahoma</vt:lpstr>
      <vt:lpstr>Times New Roman</vt:lpstr>
      <vt:lpstr>Office Theme</vt:lpstr>
      <vt:lpstr>KASTAMONU SELÇUKLU VE BEYLİKLER DÖNEMİ CAMİLERİNDE AHŞAP SÜSLEME GELENEĞİ VE SEMBOLİK DİL</vt:lpstr>
      <vt:lpstr>KASTAMONU SELÇUKLU VE BEYLİKLER DÖNEMİ CAMİLERİNDE AHŞAP SÜSLEME GELENEĞİ VE SEMBOLİK DİL</vt:lpstr>
      <vt:lpstr>KASTAMONU SELÇUKLU VE BEYLİKLER DÖNEMİ CAMİLERİNDE AHŞAP SÜSLEME GELENEĞİ VE SEMBOLİK DİL</vt:lpstr>
      <vt:lpstr>KASTAMONU SELÇUKLU VE BEYLİKLER DÖNEMİ CAMİLERİNDE AHŞAP SÜSLEME GELENEĞİ VE SEMBOLİK DİL</vt:lpstr>
      <vt:lpstr>KASTAMONU SELÇUKLU VE BEYLİKLER DÖNEMİ CAMİLERİNDE AHŞAP SÜSLEME GELENEĞİ VE SEMBOLİK DİL</vt:lpstr>
      <vt:lpstr>KASTAMONU SELÇUKLU VE BEYLİKLER DÖNEMİ CAMİLERİNDE AHŞAP SÜSLEME GELENEĞİ VE SEMBOLİK DİL</vt:lpstr>
      <vt:lpstr>KASTAMONU SELÇUKLU VE BEYLİKLER DÖNEMİ CAMİLERİNDE AHŞAP SÜSLEME GELENEĞİ VE SEMBOLİK DİL</vt:lpstr>
      <vt:lpstr>KASTAMONU SELÇUKLU VE BEYLİKLER DÖNEMİ CAMİLERİNDE AHŞAP SÜSLEME GELENEĞİ VE SEMBOLİK DİL</vt:lpstr>
      <vt:lpstr>KASTAMONU SELÇUKLU VE BEYLİKLER DÖNEMİ CAMİLERİNDE AHŞAP SÜSLEME GELENEĞİ VE SEMBOLİK DİL</vt:lpstr>
      <vt:lpstr>KASTAMONU SELÇUKLU VE BEYLİKLER DÖNEMİ CAMİLERİNDE AHŞAP SÜSLEME GELENEĞİ VE SEMBOLİK DİL</vt:lpstr>
      <vt:lpstr>KASTAMONU SELÇUKLU VE BEYLİKLER DÖNEMİ CAMİLERİNDE AHŞAP SÜSLEME GELENEĞİ VE SEMBOLİK DİL</vt:lpstr>
      <vt:lpstr>KASTAMONU SELÇUKLU VE BEYLİKLER DÖNEMİ CAMİLERİNDE AHŞAP SÜSLEME GELENEĞİ VE SEMBOLİK DİL</vt:lpstr>
      <vt:lpstr>KASTAMONU SELÇUKLU VE BEYLİKLER DÖNEMİ CAMİLERİNDE AHŞAP SÜSLEME GELENEĞİ VE SEMBOLİK DİL</vt:lpstr>
      <vt:lpstr>KASTAMONU SELÇUKLU VE BEYLİKLER DÖNEMİ CAMİLERİNDE AHŞAP SÜSLEME GELENEĞİ VE SEMBOLİK DİL</vt:lpstr>
      <vt:lpstr>KASTAMONU SELÇUKLU VE BEYLİKLER DÖNEMİ CAMİLERİNDE AHŞAP SÜSLEME GELENEĞİ VE SEMBOLİK DİL</vt:lpstr>
      <vt:lpstr>KASTAMONU SELÇUKLU VE BEYLİKLER DÖNEMİ CAMİLERİNDE AHŞAP SÜSLEME GELENEĞİ VE SEMBOLİK DİL</vt:lpstr>
      <vt:lpstr>KASTAMONU SELÇUKLU VE BEYLİKLER DÖNEMİ CAMİLERİNDE AHŞAP SÜSLEME GELENEĞİ VE SEMBOLİK DİL</vt:lpstr>
      <vt:lpstr>PowerPoint Sunusu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Sunusu</dc:title>
  <dc:creator>Ferhat DAVRAN</dc:creator>
  <cp:lastModifiedBy>nihal</cp:lastModifiedBy>
  <cp:revision>154</cp:revision>
  <dcterms:created xsi:type="dcterms:W3CDTF">2025-07-23T05:18:18Z</dcterms:created>
  <dcterms:modified xsi:type="dcterms:W3CDTF">2026-05-12T05:52:32Z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2025-07-22T00:00:00Z</vt:filetime>
  </property>
  <property fmtid="{D5CDD505-2E9C-101B-9397-08002B2CF9AE}" pid="3" name="Creator">
    <vt:lpwstr>Microsoft® PowerPoint® 2016</vt:lpwstr>
  </property>
  <property fmtid="{D5CDD505-2E9C-101B-9397-08002B2CF9AE}" pid="4" name="LastSaved">
    <vt:filetime>2025-07-23T00:00:00Z</vt:filetime>
  </property>
  <property fmtid="{D5CDD505-2E9C-101B-9397-08002B2CF9AE}" pid="5" name="Producer">
    <vt:lpwstr>3-Heights(TM) PDF Security Shell 4.8.25.2 (http://www.pdf-tools.com)</vt:lpwstr>
  </property>
</Properties>
</file>